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2" r:id="rId6"/>
    <p:sldId id="263" r:id="rId7"/>
    <p:sldId id="264" r:id="rId8"/>
    <p:sldId id="265" r:id="rId9"/>
    <p:sldId id="273" r:id="rId10"/>
    <p:sldId id="266" r:id="rId11"/>
    <p:sldId id="267" r:id="rId12"/>
    <p:sldId id="268" r:id="rId13"/>
    <p:sldId id="269" r:id="rId14"/>
    <p:sldId id="274" r:id="rId15"/>
    <p:sldId id="275" r:id="rId16"/>
    <p:sldId id="270" r:id="rId17"/>
    <p:sldId id="271" r:id="rId18"/>
    <p:sldId id="26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46785-CE91-4620-801B-70BC4E38F775}" v="44" dt="2025-02-18T19:45:32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48" autoAdjust="0"/>
  </p:normalViewPr>
  <p:slideViewPr>
    <p:cSldViewPr snapToGrid="0">
      <p:cViewPr varScale="1">
        <p:scale>
          <a:sx n="54" d="100"/>
          <a:sy n="54" d="100"/>
        </p:scale>
        <p:origin x="71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69721-F543-4A6C-BF9D-65D7CC54042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0168E-626C-4E60-93C0-A00D256094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2326A-4C88-4AFB-AA5B-5919D81DFF5B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3AB32-59DF-41F1-9618-EDFBF50496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3AB32-59DF-41F1-9618-EDFBF50496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3AB32-59DF-41F1-9618-EDFBF50496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71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hippopx.com/en/photovoltaic-photovoltaic-system-solar-system-solar-solar-energy-solar-cell-power-generation-22917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ikist.com/search?q=solar+energ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6FE569-75D1-8CA5-33EE-DC77D9219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0" y="-115163"/>
            <a:ext cx="12191980" cy="697342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F00F4F7-9722-2F65-9480-30F8E792A1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ln>
                  <a:solidFill>
                    <a:schemeClr val="accent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โซลาร์เซลล์เพื่อการอนุรักษ์พลังงานและลดค่าไฟฟ้า</a:t>
            </a:r>
            <a:endParaRPr lang="en-US" sz="6000" dirty="0">
              <a:ln>
                <a:solidFill>
                  <a:schemeClr val="accent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8357A9DF-5D5E-490A-9F59-24CA99CBBA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 txBox="1">
            <a:spLocks/>
          </p:cNvSpPr>
          <p:nvPr/>
        </p:nvSpPr>
        <p:spPr>
          <a:xfrm>
            <a:off x="581191" y="4572000"/>
            <a:ext cx="10993549" cy="8952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 txBox="1">
            <a:spLocks/>
          </p:cNvSpPr>
          <p:nvPr/>
        </p:nvSpPr>
        <p:spPr>
          <a:xfrm>
            <a:off x="581194" y="5467246"/>
            <a:ext cx="10993546" cy="4848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บริษัท โอเอวัน จำกัด</a:t>
            </a:r>
            <a:endParaRPr 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B1E49-F17D-AC1D-B4A0-FF6AA8AFA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7E406-D73E-FFD1-A051-3D92CF602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ข้อเสียของโซลาร์เซลล์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FC6D2-8D5A-DC6C-AC3A-2C2F507AE3A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ต้นทุนเริ่มต้นสูง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ต้องลงทุนครั้งแรกค่อนข้างมาก</a:t>
            </a:r>
          </a:p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ประสิทธิภาพขึ้นอยู่กับสภาพอากาศ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แสงแดดน้อยอาจทำให้ผลิตไฟฟ้าได้น้อย</a:t>
            </a:r>
          </a:p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ต้องใช้พื้นที่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ต้องมีพื้นที่เพียงพอสำหรับติดตั้งแผงโซลาร์เซลล์</a:t>
            </a:r>
          </a:p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การบำรุงรักษา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ต้องทำความสะอาดแผงโซลาร์เซลล์เป็นระยะ</a:t>
            </a:r>
          </a:p>
        </p:txBody>
      </p:sp>
    </p:spTree>
    <p:extLst>
      <p:ext uri="{BB962C8B-B14F-4D97-AF65-F5344CB8AC3E}">
        <p14:creationId xmlns:p14="http://schemas.microsoft.com/office/powerpoint/2010/main" val="381979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F558A-3E6C-D5AB-7354-EF282DB54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EB4C6-1DFF-F01F-1499-079E19948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คำศัพท์ที่ควรทราบ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E7FBF-507C-F4D7-7680-78AE57A3C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8602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Grid</a:t>
            </a:r>
            <a:r>
              <a:rPr lang="en-US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การไฟฟ้าฝ่ายผลิต, การไฟฟ้านครหลวง, การไฟฟ้าส่วนภูมิภาค</a:t>
            </a:r>
          </a:p>
          <a:p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On-Grid</a:t>
            </a:r>
            <a:r>
              <a:rPr lang="en-US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โซลาร์เซลล์ที่มีการเชื่อมระบบไฟฟ้าเข้ากับการไฟฟ้า เหมาะกับสถานที่ที่อยู่ในเมืองที่มีไฟฟ้าใช้งานตามปกติแต่ต้องการประหยัดค่าไฟฟ้าในเวลากลางวัน</a:t>
            </a:r>
          </a:p>
          <a:p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Off-Grid</a:t>
            </a:r>
            <a:r>
              <a:rPr lang="en-US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โซลาร์เซลล์ที่ไม่เชื่อมระบบไฟฟ้าเข้ากับการไฟฟ้า ต้องมีแบตเตอรี่เก็บกระแสไฟฟ้าสำหรับใช้งานในเวลาที่ต้องการ เหมาะกับสถานที่ห่างไกลจากสายส่งไฟฟ้าของการไฟฟ้ามาก หรือที่ไม่มีไฟฟ้าใช้</a:t>
            </a:r>
          </a:p>
          <a:p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HyBrid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โซลาร์เซลล์ลูกผสมระหว่างออนกริด และออฟกริด มีการเชื่อมต่อระบบไฟฟ้าจาก 3 แหล่ง คือ ไฟฟ้าจากโซลาร์เซลล์, ไฟฟ้าจากการไฟฟ้า และไฟฟ้าจากแบตเตอรี่ สามารถใช้ไฟฟ้าได้ทั้งกลางวันและกลางคืน</a:t>
            </a:r>
            <a:endParaRPr lang="en-US" sz="280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sz="2800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36025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B5A3B9-6DB7-ACE5-B3DC-59A5EBF79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84597-DECE-D37C-ECE3-AE577FAF5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คำศัพท์ที่ควรทราบ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FAC7D-7969-E92B-D404-0113023F1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7039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On-Peak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ระบบการคิดค่าไฟฟ้าของการไฟฟ้าฝ่ายจำหน่ายตามเวลาการใช้งาน โดยกำหนดเวลาระหว่าง 09.00 – 22.00 น. วันจันทร์ - วันศุกร์ เป็นเวลาออนพีค ค่าไฟฟ้าที่ใช้จะมีอัตราสูงกว่าการใช้ไฟฟ้าในเวลาอื่น</a:t>
            </a:r>
          </a:p>
          <a:p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Off-Peak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ระบบการคิดค่าไฟฟ้าของการไฟฟ้าฝ่ายจำหน่ายตามเวลาการใช้งาน โดยกำหนดให้ช่วงเวลาที่ไม่ใช่ออนพีค เป็นเวลาออฟพีค ค่าไฟฟ้าที่ใช้จะมีอัตราถูกกว่าการใช้ไฟฟ้าในเวลาออนพีค</a:t>
            </a:r>
            <a:endParaRPr lang="en-US" sz="2800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Solar-Fixed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รูปแบบการติดตั้งโซลาร์เซลล์ทั่วไปจะเป็นแบบติดตั้งอยู่กับที่โดยมีการกำ หนดมุมองศาและทิศที่จะติดตั้งแล้วจะไม่มีการเปลี่ยนแปลงอีกต่อไป</a:t>
            </a:r>
          </a:p>
          <a:p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Solar-Tracking</a:t>
            </a:r>
            <a:r>
              <a:rPr lang="en-US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sz="28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รูปแบบการติดตั้งโซลาร์เซลล์แบบเคลื่อนที่ตามการเคลื่อนที่ของโลกกับ ดวงอาทิตย์</a:t>
            </a:r>
          </a:p>
        </p:txBody>
      </p:sp>
    </p:spTree>
    <p:extLst>
      <p:ext uri="{BB962C8B-B14F-4D97-AF65-F5344CB8AC3E}">
        <p14:creationId xmlns:p14="http://schemas.microsoft.com/office/powerpoint/2010/main" val="234149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AD6A5-4133-FE75-C1CF-0DB788EB9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A37AA-777D-F869-A9BC-FE13E9FC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24D4A-86DD-3181-E261-72F9AB004A9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โซลาร์เซลล์เป็นทางเลือกพลังงานสะอาดที่คุ้มค่าในระยะยาว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ช่วยลดค่าไฟฟ้าและเพิ่มความยั่งยืนด้านพลังงาน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มีข้อดีมากมาย แต่ต้องพิจารณาข้อจำกัดและเงื่อนไขการใช้งาน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การลงทุนในโซลาร์เซลล์เป็นการลงทุนเพื่ออนาคตที่ยั่งยืน</a:t>
            </a:r>
          </a:p>
        </p:txBody>
      </p:sp>
    </p:spTree>
    <p:extLst>
      <p:ext uri="{BB962C8B-B14F-4D97-AF65-F5344CB8AC3E}">
        <p14:creationId xmlns:p14="http://schemas.microsoft.com/office/powerpoint/2010/main" val="3403454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FDDEA2-3FEE-317A-8CC4-437BA1310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4DAF-D137-3392-7C54-7C654522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คำถามและคำตอบ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44752-F8C0-1B15-4C85-1BA7BF1E208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Q &amp; A</a:t>
            </a:r>
            <a:endParaRPr lang="th-TH" sz="96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56968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6"/>
            <a:ext cx="3081576" cy="174676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B511D-EA45-4336-847C-12526671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3505095"/>
            <a:ext cx="3081576" cy="2629006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bg2"/>
                </a:solidFill>
              </a:rPr>
              <a:t>Oa One Group.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3C261C-2509-167D-FDA4-EB2D64E431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6533" y="748790"/>
            <a:ext cx="7482126" cy="567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2FB1-B882-CC56-D8AE-7818190E5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ความรู้พื้นฐานเกี่ยวกับโซลาร์เซลล์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DC371-2E50-F13F-4CAB-246B438E1AD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โซลาร์เซลล์คืออะไร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ประเภทของโซลาร์เซลล์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การติดตั้ง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ประเภทของการใช้งาน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ผลการใช้งาน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ความประหยัดและระยะเวลาคืนทุน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ข้อดีและข้อเสียของการใช้โซลาร์เซลล์</a:t>
            </a:r>
          </a:p>
        </p:txBody>
      </p:sp>
    </p:spTree>
    <p:extLst>
      <p:ext uri="{BB962C8B-B14F-4D97-AF65-F5344CB8AC3E}">
        <p14:creationId xmlns:p14="http://schemas.microsoft.com/office/powerpoint/2010/main" val="120910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A07D5-9553-461A-AB7C-1B236BC4F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68966-5D43-83F5-7B34-F4229BEA9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โซลาร์เซลล์คืออะไร?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723E5-745F-6A3E-516A-1BDB4040A67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โซลาร์เซลล์ (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Solar Cell)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อุปกรณ์ที่แปลงพลังงานแสงอาทิตย์เป็นพลังงานไฟฟ้า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ทำงานบนหลักการ 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Photovoltaic Effect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ส่วนประกอบหลัก: แผงโซลาร์เซลล์, อินเวอร์เตอร์, แบตเตอรี่ (ถ้ามี)</a:t>
            </a:r>
          </a:p>
        </p:txBody>
      </p:sp>
    </p:spTree>
    <p:extLst>
      <p:ext uri="{BB962C8B-B14F-4D97-AF65-F5344CB8AC3E}">
        <p14:creationId xmlns:p14="http://schemas.microsoft.com/office/powerpoint/2010/main" val="223197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B3D7D-8FC5-CE61-BD9D-071B23FCB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9F78-4AE8-3CD2-244E-8D6F7B122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ประเภทของโซลาร์เซลล์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A75BC-8188-BB4B-58E1-8E784E6A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93" y="2180496"/>
            <a:ext cx="3797767" cy="367830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โมโนคริสตัลไลน์ (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Monocrystalline)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ประสิทธิภาพสูง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ราคาสูง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เหมาะสำหรับพื้นที่จำกัด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6BB493-D5CB-18BC-6580-A6FB186E0FD6}"/>
              </a:ext>
            </a:extLst>
          </p:cNvPr>
          <p:cNvSpPr txBox="1">
            <a:spLocks/>
          </p:cNvSpPr>
          <p:nvPr/>
        </p:nvSpPr>
        <p:spPr>
          <a:xfrm>
            <a:off x="4330233" y="2180496"/>
            <a:ext cx="3706327" cy="367830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โพลีคริสตัลไลน์ (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Polycrystalline)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ประสิทธิภาพปานกลาง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ราคาปานกลาง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เหมาะสำหรับพื้นที่กว้าง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A377EF2-FA4B-187B-DCF6-79198BEBACFC}"/>
              </a:ext>
            </a:extLst>
          </p:cNvPr>
          <p:cNvSpPr txBox="1">
            <a:spLocks/>
          </p:cNvSpPr>
          <p:nvPr/>
        </p:nvSpPr>
        <p:spPr>
          <a:xfrm>
            <a:off x="8343433" y="2180495"/>
            <a:ext cx="3706327" cy="367830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ฟิล์มบาง (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Thin-Film)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น้ำหนักเบา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ประสิทธิภาพต่ำ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เหมาะสำหรับการใช้งานแบบพกพา</a:t>
            </a:r>
          </a:p>
        </p:txBody>
      </p:sp>
    </p:spTree>
    <p:extLst>
      <p:ext uri="{BB962C8B-B14F-4D97-AF65-F5344CB8AC3E}">
        <p14:creationId xmlns:p14="http://schemas.microsoft.com/office/powerpoint/2010/main" val="306860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73309-C896-DE9C-FA8C-0B7242EFA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52211-AD82-473B-E8C9-275FD0926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การติดตั้งโซลาร์เซลล์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F40C3-819A-7DA3-8A0D-2B61D96B858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ขั้นตอนการติดตั้ง</a:t>
            </a:r>
          </a:p>
          <a:p>
            <a:pPr lvl="1"/>
            <a:r>
              <a:rPr lang="th-TH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สำรวจพื้นที่</a:t>
            </a:r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ตรวจสอบทิศทางและมุมการรับแสง</a:t>
            </a:r>
          </a:p>
          <a:p>
            <a:pPr lvl="1"/>
            <a:r>
              <a:rPr lang="th-TH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ออกแบบระบบ</a:t>
            </a:r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คำนวณกำลังผลิตและเลือกอุปกรณ์</a:t>
            </a:r>
          </a:p>
          <a:p>
            <a:pPr lvl="1"/>
            <a:r>
              <a:rPr lang="th-TH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ติดตั้งแผงโซลาร์เซลล์</a:t>
            </a:r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ติดตั้งบนหลังคาหรือโครงสร้างรองรับ</a:t>
            </a:r>
          </a:p>
          <a:p>
            <a:pPr lvl="1"/>
            <a:r>
              <a:rPr lang="th-TH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เชื่อมต่อระบบ</a:t>
            </a:r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ต่อแผงโซลาร์เซลล์กับอินเวอร์เตอร์และระบบไฟฟ้า</a:t>
            </a:r>
          </a:p>
          <a:p>
            <a:pPr lvl="1"/>
            <a:r>
              <a:rPr lang="th-TH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ทดสอบระบบ</a:t>
            </a:r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ตรวจสอบการทำงานและประสิทธิภาพ</a:t>
            </a:r>
          </a:p>
        </p:txBody>
      </p:sp>
    </p:spTree>
    <p:extLst>
      <p:ext uri="{BB962C8B-B14F-4D97-AF65-F5344CB8AC3E}">
        <p14:creationId xmlns:p14="http://schemas.microsoft.com/office/powerpoint/2010/main" val="265426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DABB2-4ABF-BA12-6FBD-24AA17CDE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3E3B5-6E18-2A7D-33F3-A2ADC6DC1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ประเภทของการใช้งาน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E99DB-886D-C0B5-95B5-404FD4121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93" y="2180496"/>
            <a:ext cx="3797767" cy="367830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ออนกริด (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On-Grid)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ต่อเชื่อมกับระบบไฟฟ้าของการไฟฟ้า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ขายไฟฟ้าคืนให้การไฟฟ้าได้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ไม่ต้องใช้แบตเตอรี่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DB298F6-9947-CE91-1CC6-09A77010F5AB}"/>
              </a:ext>
            </a:extLst>
          </p:cNvPr>
          <p:cNvSpPr txBox="1">
            <a:spLocks/>
          </p:cNvSpPr>
          <p:nvPr/>
        </p:nvSpPr>
        <p:spPr>
          <a:xfrm>
            <a:off x="4330233" y="2180496"/>
            <a:ext cx="3706327" cy="367830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ออฟกริด (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Off-Grid)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ไม่เชื่อมต่อกับการไฟฟ้า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ใช้แบตเตอรี่เก็บพลังงาน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เหมาะสำหรับพื้นที่ห่างไกล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ADD3E7B-9B03-8FDE-C5D6-EE4E19B28E75}"/>
              </a:ext>
            </a:extLst>
          </p:cNvPr>
          <p:cNvSpPr txBox="1">
            <a:spLocks/>
          </p:cNvSpPr>
          <p:nvPr/>
        </p:nvSpPr>
        <p:spPr>
          <a:xfrm>
            <a:off x="8343433" y="2180495"/>
            <a:ext cx="3706327" cy="367830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ไฮบริด (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Hybrid)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ผสมผสานระหว่างออนกริดและออฟกริด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ใช้แบตเตอรี่และเชื่อมต่อกับการไฟฟ้า</a:t>
            </a:r>
          </a:p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มีความยืดหยุ่นสูง</a:t>
            </a:r>
          </a:p>
        </p:txBody>
      </p:sp>
    </p:spTree>
    <p:extLst>
      <p:ext uri="{BB962C8B-B14F-4D97-AF65-F5344CB8AC3E}">
        <p14:creationId xmlns:p14="http://schemas.microsoft.com/office/powerpoint/2010/main" val="248586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08589-BD25-7700-C654-5A85AF5E0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E2F3-8E04-E332-B8B1-B8A0A44A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ผลการใช้งาน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9EBB7-F005-7C2A-3B33-7C66A4BD0B4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24000" lvl="1" indent="0">
              <a:buNone/>
            </a:pPr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ประโยชน์ของการใช้โซลาร์เซลล์</a:t>
            </a:r>
          </a:p>
          <a:p>
            <a:pPr lvl="2"/>
            <a:r>
              <a:rPr lang="th-TH" sz="32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ลดค่าไฟฟ้า</a:t>
            </a:r>
          </a:p>
          <a:p>
            <a:pPr lvl="2"/>
            <a:r>
              <a:rPr lang="th-TH" sz="32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ลดการพึ่งพาพลังงานจากฟอสซิล</a:t>
            </a:r>
          </a:p>
          <a:p>
            <a:pPr lvl="2"/>
            <a:r>
              <a:rPr lang="th-TH" sz="32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เป็นพลังงานสะอาดและเป็นมิตรกับสิ่งแวดล้อม</a:t>
            </a:r>
          </a:p>
          <a:p>
            <a:pPr lvl="2"/>
            <a:r>
              <a:rPr lang="th-TH" sz="32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มีอายุการใช้งานยาวนาน (ประมาณ 25-30 ปี)</a:t>
            </a:r>
          </a:p>
        </p:txBody>
      </p:sp>
    </p:spTree>
    <p:extLst>
      <p:ext uri="{BB962C8B-B14F-4D97-AF65-F5344CB8AC3E}">
        <p14:creationId xmlns:p14="http://schemas.microsoft.com/office/powerpoint/2010/main" val="337392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E8844-A2A2-36D5-4A26-419CECC1A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E33D2-5280-E799-67D7-33C0FEAB5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ความประหยัดและระยะเวลาคืนทุน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1B48A-E22C-F182-B5DF-E897FF85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93" y="2180496"/>
            <a:ext cx="5514808" cy="367830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ความประหยัด</a:t>
            </a:r>
          </a:p>
          <a:p>
            <a:pPr lvl="1"/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ความประหยัด</a:t>
            </a:r>
          </a:p>
          <a:p>
            <a:pPr lvl="1"/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ลดค่าไฟฟ้าได้ 30-50% ขึ้นอยู่กับขนาดระบบ</a:t>
            </a:r>
          </a:p>
          <a:p>
            <a:pPr lvl="1"/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สามารถขายไฟฟ้าคืนให้การไฟฟ้าได้ (ในระบบออนกริด)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1C7493-203A-E47D-7370-AC61CA8B1DBA}"/>
              </a:ext>
            </a:extLst>
          </p:cNvPr>
          <p:cNvSpPr txBox="1">
            <a:spLocks/>
          </p:cNvSpPr>
          <p:nvPr/>
        </p:nvSpPr>
        <p:spPr>
          <a:xfrm>
            <a:off x="6260633" y="2180496"/>
            <a:ext cx="5514808" cy="367830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ระยะเวลาคืนทุน</a:t>
            </a:r>
          </a:p>
          <a:p>
            <a:pPr lvl="1"/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ระยะเวลาคืนทุนเฉลี่ย 5-10 ปี</a:t>
            </a:r>
          </a:p>
          <a:p>
            <a:pPr lvl="1"/>
            <a:r>
              <a:rPr lang="th-TH" sz="34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ขึ้นอยู่กับขนาดระบบและปริมาณการใช้ไฟฟ้า</a:t>
            </a:r>
          </a:p>
          <a:p>
            <a:pPr lvl="1"/>
            <a:endParaRPr lang="th-TH" sz="4400" b="1" dirty="0">
              <a:solidFill>
                <a:schemeClr val="bg2">
                  <a:lumMod val="1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2615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057F5-8D81-8E0F-49DF-EA2A8DED2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CE96-8ABD-BB03-5EDC-85C69DD2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ข้อดีของโซลาร์เซลล์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0A2BA-EDAD-0145-465C-C6D4FDF02E9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พลังงานสะอาด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ไม่ก่อให้เกิดมลพิษ</a:t>
            </a:r>
          </a:p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ประหยัดค่าไฟฟ้า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ลดค่าใช้จ่ายในระยะยาว</a:t>
            </a:r>
          </a:p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พลังงานทดแทน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ช่วยลดการพึ่งพาพลังงานฟอสซิล</a:t>
            </a:r>
          </a:p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อายุการใช้งานยาวนาน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ใช้งานได้นานกว่า 25 ปี</a:t>
            </a:r>
          </a:p>
          <a:p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ลดคาร์บอนฟุตพรินต์</a:t>
            </a:r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ช่วยลดการปล่อยก๊าซเรือนกระจก</a:t>
            </a:r>
          </a:p>
        </p:txBody>
      </p:sp>
    </p:spTree>
    <p:extLst>
      <p:ext uri="{BB962C8B-B14F-4D97-AF65-F5344CB8AC3E}">
        <p14:creationId xmlns:p14="http://schemas.microsoft.com/office/powerpoint/2010/main" val="104254056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390039_win32_fixed.potx" id="{08D75CB0-AD9B-4834-8559-901094BB0ABE}" vid="{3B3EDB20-B381-4B6C-99AC-7C5CDA2B4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613" row="1">
    <wetp:webextensionref xmlns:r="http://schemas.openxmlformats.org/officeDocument/2006/relationships" r:id="rId1"/>
  </wetp:taskpane>
  <wetp:taskpane dockstate="right" visibility="0" width="613" row="2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B4D240B5-F7CF-4346-8B2D-006ED4A49D33}">
  <we:reference id="wa200005566" version="3.0.0.2" store="th-TH" storeType="OMEX"/>
  <we:alternateReferences>
    <we:reference id="WA200005566" version="3.0.0.2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93332822-0E5B-4F1A-ADD8-1110A93D5DD9}">
  <we:reference id="wa200007130" version="1.0.0.1" store="en-US" storeType="OMEX"/>
  <we:alternateReferences>
    <we:reference id="WA200007130" version="1.0.0.1" store="WA200007130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91575F-4C21-47C4-8D13-EB9BE66B536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342D3C2F-55A5-48C0-9D5A-95C7FF0389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2209EB-3212-4116-B574-D1F56C7C4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design</Template>
  <TotalTime>100</TotalTime>
  <Words>824</Words>
  <Application>Microsoft Office PowerPoint</Application>
  <PresentationFormat>Widescreen</PresentationFormat>
  <Paragraphs>94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Gill Sans MT</vt:lpstr>
      <vt:lpstr>TH Sarabun New</vt:lpstr>
      <vt:lpstr>Wingdings 2</vt:lpstr>
      <vt:lpstr>Custom</vt:lpstr>
      <vt:lpstr>โซลาร์เซลล์เพื่อการอนุรักษ์พลังงานและลดค่าไฟฟ้า</vt:lpstr>
      <vt:lpstr>ความรู้พื้นฐานเกี่ยวกับโซลาร์เซลล์</vt:lpstr>
      <vt:lpstr>โซลาร์เซลล์คืออะไร?</vt:lpstr>
      <vt:lpstr>ประเภทของโซลาร์เซลล์</vt:lpstr>
      <vt:lpstr>การติดตั้งโซลาร์เซลล์</vt:lpstr>
      <vt:lpstr>ประเภทของการใช้งาน</vt:lpstr>
      <vt:lpstr>ผลการใช้งาน</vt:lpstr>
      <vt:lpstr>ความประหยัดและระยะเวลาคืนทุน</vt:lpstr>
      <vt:lpstr>ข้อดีของโซลาร์เซลล์</vt:lpstr>
      <vt:lpstr>ข้อเสียของโซลาร์เซลล์</vt:lpstr>
      <vt:lpstr>คำศัพท์ที่ควรทราบ</vt:lpstr>
      <vt:lpstr>คำศัพท์ที่ควรทราบ</vt:lpstr>
      <vt:lpstr>สรุป</vt:lpstr>
      <vt:lpstr>คำถามและคำตอบ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Chitgasame RM</dc:creator>
  <cp:lastModifiedBy>Chitgasame RM</cp:lastModifiedBy>
  <cp:revision>2</cp:revision>
  <dcterms:created xsi:type="dcterms:W3CDTF">2025-02-18T18:03:58Z</dcterms:created>
  <dcterms:modified xsi:type="dcterms:W3CDTF">2025-02-18T20:28:19Z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