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4002" r:id="rId2"/>
  </p:sldMasterIdLst>
  <p:notesMasterIdLst>
    <p:notesMasterId r:id="rId12"/>
  </p:notesMasterIdLst>
  <p:sldIdLst>
    <p:sldId id="256" r:id="rId3"/>
    <p:sldId id="263" r:id="rId4"/>
    <p:sldId id="258" r:id="rId5"/>
    <p:sldId id="259" r:id="rId6"/>
    <p:sldId id="264" r:id="rId7"/>
    <p:sldId id="257" r:id="rId8"/>
    <p:sldId id="261" r:id="rId9"/>
    <p:sldId id="262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91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1"/>
  <c:style val="2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151413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8BEA-47B3-ADC3-334C8D08E490}"/>
              </c:ext>
            </c:extLst>
          </c:dPt>
          <c:dPt>
            <c:idx val="1"/>
            <c:bubble3D val="0"/>
            <c:spPr>
              <a:solidFill>
                <a:srgbClr val="D6D6D6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8BEA-47B3-ADC3-334C8D08E490}"/>
              </c:ext>
            </c:extLst>
          </c:dPt>
          <c:cat>
            <c:strRef>
              <c:f>Sheet1!$A$2:$A$3</c:f>
              <c:strCache>
                <c:ptCount val="2"/>
                <c:pt idx="0">
                  <c:v>บ้านพักอาศัย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EA-47B3-ADC3-334C8D08E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1"/>
  <c:style val="2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151413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C9A3-44C3-92C8-B6A4B437AA9E}"/>
              </c:ext>
            </c:extLst>
          </c:dPt>
          <c:dPt>
            <c:idx val="1"/>
            <c:bubble3D val="0"/>
            <c:spPr>
              <a:solidFill>
                <a:srgbClr val="D6D6D6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C9A3-44C3-92C8-B6A4B437AA9E}"/>
              </c:ext>
            </c:extLst>
          </c:dPt>
          <c:cat>
            <c:strRef>
              <c:f>Sheet1!$A$2:$A$3</c:f>
              <c:strCache>
                <c:ptCount val="2"/>
                <c:pt idx="0">
                  <c:v>ธุรกิจ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A3-44C3-92C8-B6A4B437AA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1"/>
  <c:style val="2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151413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6021-434D-8CDD-486FF65EC425}"/>
              </c:ext>
            </c:extLst>
          </c:dPt>
          <c:dPt>
            <c:idx val="1"/>
            <c:bubble3D val="0"/>
            <c:spPr>
              <a:solidFill>
                <a:srgbClr val="D6D6D6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6021-434D-8CDD-486FF65EC425}"/>
              </c:ext>
            </c:extLst>
          </c:dPt>
          <c:cat>
            <c:strRef>
              <c:f>Sheet1!$A$2:$A$3</c:f>
              <c:strCache>
                <c:ptCount val="2"/>
                <c:pt idx="0">
                  <c:v>การเกษตร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21-434D-8CDD-486FF65EC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7D254-B56A-4D68-8B3C-6B43FDB2994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910BD-98C2-446F-82C4-DBA11E7BF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78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4A77-C0EC-E90C-087A-E7175729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926541"/>
            <a:ext cx="10972800" cy="1663044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453-76B0-1DBA-9EE3-645CA9804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735636"/>
            <a:ext cx="10972800" cy="474663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9D4B-20DA-C5A9-370C-5C556DC7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3F1A-779F-4295-3160-E943DBC0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849934F-55C5-A548-E041-1CB8C42DF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92654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4116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6759F-66EA-8EE3-A2F4-F15BA2F9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548357-3F2C-483C-C0FC-FD9FB673C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30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4A77-C0EC-E90C-087A-E7175729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926541"/>
            <a:ext cx="10972800" cy="1663044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453-76B0-1DBA-9EE3-645CA9804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735636"/>
            <a:ext cx="10972800" cy="474663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9D4B-20DA-C5A9-370C-5C556DC7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3F1A-779F-4295-3160-E943DBC0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849934F-55C5-A548-E041-1CB8C42DF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92654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03092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205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4A77-C0EC-E90C-087A-E7175729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926541"/>
            <a:ext cx="10972800" cy="1663044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453-76B0-1DBA-9EE3-645CA9804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735636"/>
            <a:ext cx="10972800" cy="474663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9D4B-20DA-C5A9-370C-5C556DC7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3F1A-779F-4295-3160-E943DBC0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849934F-55C5-A548-E041-1CB8C42DF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92654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55015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610518"/>
            <a:ext cx="6970824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4" y="2222065"/>
            <a:ext cx="6970825" cy="70295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7745948-92EA-3E8A-1DBC-45422E91850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580323" y="3143243"/>
            <a:ext cx="6139069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87155554-9334-F8D5-FA7F-80CF2FB3BC7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580323" y="3754790"/>
            <a:ext cx="6139068" cy="70295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44C718E-DBD5-B640-39D2-7860AFE27FFB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960666" y="4717060"/>
            <a:ext cx="6970823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B073C5F-2FFF-4B6A-E630-E112FB5B952B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960666" y="5328607"/>
            <a:ext cx="6970822" cy="70295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31490" y="2031153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30843267-C01A-455A-D8A3-E8A7C6CFB0F6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1DAE6A71-9FA2-20A0-D992-DEBF7FF3301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BCF0EF8A-8E89-5941-E659-6D3EDC022C5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6248" y="6262777"/>
            <a:ext cx="2977551" cy="184854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8901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lumns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2C780-6C1C-A81B-5B9E-735DFD6F43D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369902" y="2185522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29AB7CE-949B-41D7-A673-06B30968CD01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369902" y="2797069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C6C789A-7FB2-432A-6019-3F62E5386F29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7987745" y="2185522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72CBAF-4BDE-95E9-99A1-9EDDBDEF84DC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7987745" y="2797069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F48CE7A-5E89-3480-B862-44BFAC42998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61997" y="2185521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8CF0CF5-EF6E-47A1-80D2-088122A0E64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61997" y="2797068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EA2C811-2433-C4B8-E818-972740C4960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9600" y="5692875"/>
            <a:ext cx="10972800" cy="53949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61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lumns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611728"/>
            <a:ext cx="6922301" cy="562749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5" y="2178669"/>
            <a:ext cx="6922300" cy="837012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31490" y="2031153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146198" y="3092460"/>
            <a:ext cx="6736768" cy="622646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1146197" y="3689968"/>
            <a:ext cx="6736767" cy="926101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1378113" y="4763061"/>
            <a:ext cx="6504852" cy="5819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1378112" y="5380382"/>
            <a:ext cx="6504851" cy="865633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F0CE5D4-3197-A443-4B27-A8ED4558059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76248" y="6262777"/>
            <a:ext cx="2977551" cy="184854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7360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lumns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439" y="1925949"/>
            <a:ext cx="5157787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2439" y="2537496"/>
            <a:ext cx="5157786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426387" y="1925949"/>
            <a:ext cx="5157787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426387" y="2537496"/>
            <a:ext cx="5157786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960665" y="3752680"/>
            <a:ext cx="5157787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960665" y="4364227"/>
            <a:ext cx="5157786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1C98F61-9164-7CDA-F0A4-B90327F23F7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26200" y="3752850"/>
            <a:ext cx="5156200" cy="24574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05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22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5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610518"/>
            <a:ext cx="6970824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4" y="2222065"/>
            <a:ext cx="6970825" cy="70295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7745948-92EA-3E8A-1DBC-45422E91850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580323" y="3143243"/>
            <a:ext cx="6139069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87155554-9334-F8D5-FA7F-80CF2FB3BC7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580323" y="3754790"/>
            <a:ext cx="6139068" cy="70295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44C718E-DBD5-B640-39D2-7860AFE27FFB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960666" y="4717060"/>
            <a:ext cx="6970823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B073C5F-2FFF-4B6A-E630-E112FB5B952B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960666" y="5328607"/>
            <a:ext cx="6970822" cy="70295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31490" y="2031153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30843267-C01A-455A-D8A3-E8A7C6CFB0F6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1DAE6A71-9FA2-20A0-D992-DEBF7FF3301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BCF0EF8A-8E89-5941-E659-6D3EDC022C5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6248" y="6262777"/>
            <a:ext cx="2977551" cy="184854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48219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124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251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6747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650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83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700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761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79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6541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4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umns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2C780-6C1C-A81B-5B9E-735DFD6F43D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369902" y="2185522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29AB7CE-949B-41D7-A673-06B30968CD01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369902" y="2797069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C6C789A-7FB2-432A-6019-3F62E5386F29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7987745" y="2185522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72CBAF-4BDE-95E9-99A1-9EDDBDEF84DC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7987745" y="2797069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F48CE7A-5E89-3480-B862-44BFAC42998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61997" y="2185521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8CF0CF5-EF6E-47A1-80D2-088122A0E64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61997" y="2797068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EA2C811-2433-C4B8-E818-972740C4960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9600" y="5692875"/>
            <a:ext cx="10972800" cy="53949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433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10622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056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4954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395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4A77-C0EC-E90C-087A-E7175729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926541"/>
            <a:ext cx="10972800" cy="1663044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453-76B0-1DBA-9EE3-645CA9804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735636"/>
            <a:ext cx="10972800" cy="474663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9D4B-20DA-C5A9-370C-5C556DC7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3F1A-779F-4295-3160-E943DBC0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849934F-55C5-A548-E041-1CB8C42DF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92654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91068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610518"/>
            <a:ext cx="6970824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4" y="2222065"/>
            <a:ext cx="6970825" cy="70295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7745948-92EA-3E8A-1DBC-45422E91850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580323" y="3143243"/>
            <a:ext cx="6139069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87155554-9334-F8D5-FA7F-80CF2FB3BC7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580323" y="3754790"/>
            <a:ext cx="6139068" cy="70295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44C718E-DBD5-B640-39D2-7860AFE27FFB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960666" y="4717060"/>
            <a:ext cx="6970823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B073C5F-2FFF-4B6A-E630-E112FB5B952B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960666" y="5328607"/>
            <a:ext cx="6970822" cy="70295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31490" y="2031153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30843267-C01A-455A-D8A3-E8A7C6CFB0F6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1DAE6A71-9FA2-20A0-D992-DEBF7FF3301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BCF0EF8A-8E89-5941-E659-6D3EDC022C5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6248" y="6262777"/>
            <a:ext cx="2977551" cy="184854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7232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lumns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2C780-6C1C-A81B-5B9E-735DFD6F43D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369902" y="2185522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29AB7CE-949B-41D7-A673-06B30968CD01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369902" y="2797069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C6C789A-7FB2-432A-6019-3F62E5386F29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7987745" y="2185522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72CBAF-4BDE-95E9-99A1-9EDDBDEF84DC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7987745" y="2797069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F48CE7A-5E89-3480-B862-44BFAC42998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61997" y="2185521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8CF0CF5-EF6E-47A1-80D2-088122A0E64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61997" y="2797068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EA2C811-2433-C4B8-E818-972740C4960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9600" y="5692875"/>
            <a:ext cx="10972800" cy="53949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632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lumns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611728"/>
            <a:ext cx="6922301" cy="562749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5" y="2178669"/>
            <a:ext cx="6922300" cy="837012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31490" y="2031153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146198" y="3092460"/>
            <a:ext cx="6736768" cy="622646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1146197" y="3689968"/>
            <a:ext cx="6736767" cy="926101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1378113" y="4763061"/>
            <a:ext cx="6504852" cy="5819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1378112" y="5380382"/>
            <a:ext cx="6504851" cy="865633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F0CE5D4-3197-A443-4B27-A8ED4558059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76248" y="6262777"/>
            <a:ext cx="2977551" cy="184854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80477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197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lumns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439" y="1925949"/>
            <a:ext cx="5157787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2439" y="2537496"/>
            <a:ext cx="5157786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426387" y="1925949"/>
            <a:ext cx="5157787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426387" y="2537496"/>
            <a:ext cx="5157786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960665" y="3752680"/>
            <a:ext cx="5157787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960665" y="4364227"/>
            <a:ext cx="5157786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1C98F61-9164-7CDA-F0A4-B90327F23F7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26200" y="3752850"/>
            <a:ext cx="5156200" cy="24574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9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7212496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2C780-6C1C-A81B-5B9E-735DFD6F43D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369902" y="2185522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29AB7CE-949B-41D7-A673-06B30968CD01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369902" y="2797069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F48CE7A-5E89-3480-B862-44BFAC42998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61997" y="2185521"/>
            <a:ext cx="3452196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8CF0CF5-EF6E-47A1-80D2-088122A0E64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61997" y="2797068"/>
            <a:ext cx="3452194" cy="830639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BA198D21-2409-AA26-2882-9757585EE7C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2416" y="1594022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9566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7212496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F48CE7A-5E89-3480-B862-44BFAC42998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61996" y="2185521"/>
            <a:ext cx="5334003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8CF0CF5-EF6E-47A1-80D2-088122A0E64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61997" y="2797068"/>
            <a:ext cx="5334002" cy="2044898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BA198D21-2409-AA26-2882-9757585EE7C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822096" y="1594022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242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umns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611728"/>
            <a:ext cx="6922301" cy="562749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5" y="2178669"/>
            <a:ext cx="6922300" cy="837012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31490" y="2031153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146198" y="3092460"/>
            <a:ext cx="6736768" cy="622646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1146197" y="3689968"/>
            <a:ext cx="6736767" cy="926101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1378113" y="4763061"/>
            <a:ext cx="6504852" cy="5819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1378112" y="5380382"/>
            <a:ext cx="6504851" cy="865633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F0CE5D4-3197-A443-4B27-A8ED4558059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76248" y="6262777"/>
            <a:ext cx="2977551" cy="184854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716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umns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439" y="1925949"/>
            <a:ext cx="5157787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2439" y="2537496"/>
            <a:ext cx="5157786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426387" y="1925949"/>
            <a:ext cx="5157787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426387" y="2537496"/>
            <a:ext cx="5157786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960665" y="3752680"/>
            <a:ext cx="5157787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960665" y="4364227"/>
            <a:ext cx="5157786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1C98F61-9164-7CDA-F0A4-B90327F23F7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26200" y="3752850"/>
            <a:ext cx="5156200" cy="24574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7362553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925949"/>
            <a:ext cx="3259182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5" y="2537496"/>
            <a:ext cx="3259180" cy="1215184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712973" y="1925949"/>
            <a:ext cx="3259182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712973" y="2537495"/>
            <a:ext cx="3259180" cy="1197477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960665" y="3752680"/>
            <a:ext cx="7011488" cy="59384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960665" y="4364227"/>
            <a:ext cx="7011488" cy="8832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BB6EDE2-F53E-7B97-FF80-7764EECA4CC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485188" y="0"/>
            <a:ext cx="3706812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2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81E5-DE3E-1E52-3179-344AB5B2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A41B8-CF99-8A7C-E16D-CFEF1E099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89524-6BA7-0F2E-1749-175C69286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7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57E25-C674-3745-6594-912F15B9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1847056"/>
            <a:ext cx="106299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64DF9-DAEC-F283-848F-16438F855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2390A06B-2D1F-A145-446B-BF2680524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3537"/>
            <a:ext cx="10629900" cy="123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D227A9A-BF27-C878-C29C-004A9358C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6FBD61-B5EB-E2F1-D40F-B20FF920870B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212" y="6418052"/>
            <a:ext cx="25431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13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71" r:id="rId4"/>
    <p:sldLayoutId id="2147483672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60" r:id="rId11"/>
    <p:sldLayoutId id="2147483673" r:id="rId12"/>
    <p:sldLayoutId id="2147483794" r:id="rId13"/>
    <p:sldLayoutId id="2147483795" r:id="rId14"/>
    <p:sldLayoutId id="2147483796" r:id="rId15"/>
    <p:sldLayoutId id="2147483797" r:id="rId16"/>
    <p:sldLayoutId id="214748379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MV Boli" panose="0200050003020009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">
          <p15:clr>
            <a:srgbClr val="F26B43"/>
          </p15:clr>
        </p15:guide>
        <p15:guide id="2" pos="384">
          <p15:clr>
            <a:srgbClr val="F26B43"/>
          </p15:clr>
        </p15:guide>
        <p15:guide id="3" pos="600">
          <p15:clr>
            <a:srgbClr val="F26B43"/>
          </p15:clr>
        </p15:guide>
        <p15:guide id="4" pos="7296">
          <p15:clr>
            <a:srgbClr val="F26B43"/>
          </p15:clr>
        </p15:guide>
        <p15:guide id="5" orient="horz" pos="3912">
          <p15:clr>
            <a:srgbClr val="F26B43"/>
          </p15:clr>
        </p15:guide>
        <p15:guide id="6" orient="horz" pos="100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0EC6-5648-844A-8827-911B00959032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2573F1F4-A51D-BEEE-A5A4-828ECFEDBCF0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212" y="6418052"/>
            <a:ext cx="25431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65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  <p:sldLayoutId id="2147484014" r:id="rId12"/>
    <p:sldLayoutId id="2147484015" r:id="rId13"/>
    <p:sldLayoutId id="2147484016" r:id="rId14"/>
    <p:sldLayoutId id="2147484017" r:id="rId15"/>
    <p:sldLayoutId id="2147484018" r:id="rId16"/>
    <p:sldLayoutId id="2147484019" r:id="rId17"/>
    <p:sldLayoutId id="2147484020" r:id="rId18"/>
    <p:sldLayoutId id="2147484021" r:id="rId19"/>
    <p:sldLayoutId id="2147484022" r:id="rId20"/>
    <p:sldLayoutId id="2147484023" r:id="rId21"/>
    <p:sldLayoutId id="2147484024" r:id="rId2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th/photo/708107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3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5A6AA-D81C-6E01-58E6-D7ED9233D9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9600" b="1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โซลา</a:t>
            </a:r>
            <a:r>
              <a:rPr lang="th-TH" sz="9600" b="1" dirty="0" err="1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9600" b="1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เซลล์</a:t>
            </a:r>
            <a:endParaRPr lang="en-US" sz="9600" b="1" dirty="0">
              <a:ln w="19050"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1B5D12-45B6-A823-90B1-7B0C230D98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By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PV Inter Solar</a:t>
            </a:r>
          </a:p>
        </p:txBody>
      </p:sp>
      <p:pic>
        <p:nvPicPr>
          <p:cNvPr id="5" name="ตัวแทนรูปภาพ 4">
            <a:extLst>
              <a:ext uri="{FF2B5EF4-FFF2-40B4-BE49-F238E27FC236}">
                <a16:creationId xmlns:a16="http://schemas.microsoft.com/office/drawing/2014/main" id="{41FA53A5-0245-4D20-66B9-DEE71E5C22D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0" r="20"/>
          <a:stretch>
            <a:fillRect/>
          </a:stretch>
        </p:blipFill>
        <p:spPr/>
      </p:pic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5C8944A4-6401-6D45-3D94-3DACBF6CD40A}"/>
              </a:ext>
            </a:extLst>
          </p:cNvPr>
          <p:cNvSpPr/>
          <p:nvPr/>
        </p:nvSpPr>
        <p:spPr>
          <a:xfrm>
            <a:off x="3667124" y="6505575"/>
            <a:ext cx="8412480" cy="266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spc="200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PV Inter Solar</a:t>
            </a:r>
            <a:endParaRPr lang="en-US" spc="200" dirty="0">
              <a:ln w="19050">
                <a:solidFill>
                  <a:schemeClr val="tx1"/>
                </a:solidFill>
              </a:ln>
              <a:solidFill>
                <a:srgbClr val="90C226"/>
              </a:solidFill>
            </a:endParaRPr>
          </a:p>
        </p:txBody>
      </p:sp>
      <p:grpSp>
        <p:nvGrpSpPr>
          <p:cNvPr id="15" name="กลุ่ม 14">
            <a:extLst>
              <a:ext uri="{FF2B5EF4-FFF2-40B4-BE49-F238E27FC236}">
                <a16:creationId xmlns:a16="http://schemas.microsoft.com/office/drawing/2014/main" id="{D987B2B0-404C-4E0E-AC32-C7F1564E9AC8}"/>
              </a:ext>
            </a:extLst>
          </p:cNvPr>
          <p:cNvGrpSpPr/>
          <p:nvPr/>
        </p:nvGrpSpPr>
        <p:grpSpPr>
          <a:xfrm>
            <a:off x="9041129" y="222091"/>
            <a:ext cx="2933700" cy="1432243"/>
            <a:chOff x="6846176" y="42582"/>
            <a:chExt cx="5345824" cy="2609850"/>
          </a:xfrm>
        </p:grpSpPr>
        <p:pic>
          <p:nvPicPr>
            <p:cNvPr id="16" name="รูปภาพ 15">
              <a:extLst>
                <a:ext uri="{FF2B5EF4-FFF2-40B4-BE49-F238E27FC236}">
                  <a16:creationId xmlns:a16="http://schemas.microsoft.com/office/drawing/2014/main" id="{27214F0D-6293-2ADC-D61A-ACB523D547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150" y="42582"/>
              <a:ext cx="2609850" cy="2609850"/>
            </a:xfrm>
            <a:prstGeom prst="rect">
              <a:avLst/>
            </a:prstGeom>
          </p:spPr>
        </p:pic>
        <p:pic>
          <p:nvPicPr>
            <p:cNvPr id="17" name="รูปภาพ 16">
              <a:extLst>
                <a:ext uri="{FF2B5EF4-FFF2-40B4-BE49-F238E27FC236}">
                  <a16:creationId xmlns:a16="http://schemas.microsoft.com/office/drawing/2014/main" id="{BE078E6A-E165-7651-19E9-8EC50F90B2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176" y="502586"/>
              <a:ext cx="2735974" cy="16630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152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86F438A-63B8-015D-657A-B997C91DE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โซลา</a:t>
            </a:r>
            <a:r>
              <a:rPr lang="th-TH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เซลล์คืออะไร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41B9031-7B11-9E2E-5A6E-7C0AD9008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547" y="1111967"/>
            <a:ext cx="7583260" cy="593840"/>
          </a:xfrm>
        </p:spPr>
        <p:txBody>
          <a:bodyPr/>
          <a:lstStyle/>
          <a:p>
            <a:r>
              <a:rPr lang="th-TH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โซลา</a:t>
            </a:r>
            <a:r>
              <a:rPr lang="th-TH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เซลล์เป็นอุปกรณ์อิเล็กทรอนิกส์ที่ทำหน้าที่ผลิตกระแสไฟฟ้า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ตัวแทนข้อความ 9">
            <a:extLst>
              <a:ext uri="{FF2B5EF4-FFF2-40B4-BE49-F238E27FC236}">
                <a16:creationId xmlns:a16="http://schemas.microsoft.com/office/drawing/2014/main" id="{E2081BDF-6B30-375C-F5F6-45BF8679165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9" name="ตัวแทนข้อความ 2">
            <a:extLst>
              <a:ext uri="{FF2B5EF4-FFF2-40B4-BE49-F238E27FC236}">
                <a16:creationId xmlns:a16="http://schemas.microsoft.com/office/drawing/2014/main" id="{82F58540-8635-BED1-56FA-E9D7820B6C9D}"/>
              </a:ext>
            </a:extLst>
          </p:cNvPr>
          <p:cNvSpPr txBox="1">
            <a:spLocks/>
          </p:cNvSpPr>
          <p:nvPr/>
        </p:nvSpPr>
        <p:spPr>
          <a:xfrm>
            <a:off x="998765" y="2067718"/>
            <a:ext cx="6970824" cy="5938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การแปลงพลังงาน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1" name="ตัวแทนข้อความ 4">
            <a:extLst>
              <a:ext uri="{FF2B5EF4-FFF2-40B4-BE49-F238E27FC236}">
                <a16:creationId xmlns:a16="http://schemas.microsoft.com/office/drawing/2014/main" id="{01FCACB6-DD0C-E8D0-CCE4-60056AA4A7A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998765" y="3601406"/>
            <a:ext cx="6139069" cy="593840"/>
          </a:xfrm>
        </p:spPr>
        <p:txBody>
          <a:bodyPr/>
          <a:lstStyle/>
          <a:p>
            <a:r>
              <a:rPr lang="th-TH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โครงสร้างเซลล์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3" name="ตัวแทนข้อความ 6">
            <a:extLst>
              <a:ext uri="{FF2B5EF4-FFF2-40B4-BE49-F238E27FC236}">
                <a16:creationId xmlns:a16="http://schemas.microsoft.com/office/drawing/2014/main" id="{D08441D9-18E6-BBD3-4F07-4D07BCD1B7EF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998766" y="5153312"/>
            <a:ext cx="6970823" cy="593840"/>
          </a:xfrm>
        </p:spPr>
        <p:txBody>
          <a:bodyPr/>
          <a:lstStyle/>
          <a:p>
            <a:r>
              <a:rPr lang="th-TH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การเชื่อมต่อ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6" name="ตัวแทนข้อความ 9">
            <a:extLst>
              <a:ext uri="{FF2B5EF4-FFF2-40B4-BE49-F238E27FC236}">
                <a16:creationId xmlns:a16="http://schemas.microsoft.com/office/drawing/2014/main" id="{E19D31D1-220D-4421-A6EC-C28E075F1D53}"/>
              </a:ext>
            </a:extLst>
          </p:cNvPr>
          <p:cNvSpPr txBox="1">
            <a:spLocks/>
          </p:cNvSpPr>
          <p:nvPr/>
        </p:nvSpPr>
        <p:spPr>
          <a:xfrm>
            <a:off x="8414348" y="6634252"/>
            <a:ext cx="2977551" cy="18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Photos provided by Unsplash</a:t>
            </a:r>
          </a:p>
        </p:txBody>
      </p:sp>
      <p:sp>
        <p:nvSpPr>
          <p:cNvPr id="20" name="ตัวแทนข้อความ 3">
            <a:extLst>
              <a:ext uri="{FF2B5EF4-FFF2-40B4-BE49-F238E27FC236}">
                <a16:creationId xmlns:a16="http://schemas.microsoft.com/office/drawing/2014/main" id="{9955EA34-6FD8-D8FF-3AF3-F873F397E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19224" y="2593540"/>
            <a:ext cx="8886826" cy="702959"/>
          </a:xfrm>
        </p:spPr>
        <p:txBody>
          <a:bodyPr/>
          <a:lstStyle/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โซลา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เซลล์ทำการแปลงพลังงานแสงอาทิตย์เป็นพลังงานไฟฟ้าโดยการกระตุ้นอิเล็กตรอนในเซลล์ซิลิคอน</a:t>
            </a: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2" name="ตัวแทนข้อความ 5">
            <a:extLst>
              <a:ext uri="{FF2B5EF4-FFF2-40B4-BE49-F238E27FC236}">
                <a16:creationId xmlns:a16="http://schemas.microsoft.com/office/drawing/2014/main" id="{EA53331F-4060-0BEC-4CD6-CB59662CC892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419223" y="4126265"/>
            <a:ext cx="9467851" cy="702959"/>
          </a:xfrm>
        </p:spPr>
        <p:txBody>
          <a:bodyPr/>
          <a:lstStyle/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เซลล์โซลา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เซลล์ประกอบด้วยชั้นวัสดุซิลิคอนที่สร้างสนามไฟฟ้าเพื่อดักจับอิเล็กตรอน ด้วยการเปลี่ยนแสงอาทิตย์ไปเป็นกระแสไฟฟ้า</a:t>
            </a: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4" name="ตัวแทนข้อความ 7">
            <a:extLst>
              <a:ext uri="{FF2B5EF4-FFF2-40B4-BE49-F238E27FC236}">
                <a16:creationId xmlns:a16="http://schemas.microsoft.com/office/drawing/2014/main" id="{094B2893-E1A1-6025-2C57-969E95F1F1FD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1419225" y="5700082"/>
            <a:ext cx="9182100" cy="702959"/>
          </a:xfrm>
        </p:spPr>
        <p:txBody>
          <a:bodyPr/>
          <a:lstStyle/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การเชื่อมต่อแผงโซลา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เซลล์เพื่อนำไปใช้งานจะมีด้วยกัน 2 แบบ คือ อนุกรม และขนาน เพื่อให้ได้กำลังไฟฟ้าที่ผลิตขึ้นมาสามารถส่งผ่านเข้าสู่แผงวงจรเพื่อใช้งานภายในบ้านหรือธุรกิจได้</a:t>
            </a: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30" name="รูปภาพ 29">
            <a:extLst>
              <a:ext uri="{FF2B5EF4-FFF2-40B4-BE49-F238E27FC236}">
                <a16:creationId xmlns:a16="http://schemas.microsoft.com/office/drawing/2014/main" id="{D2A2EED2-277F-2207-B186-1AE236C99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00122" y="150897"/>
            <a:ext cx="3358128" cy="22387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1" name="สี่เหลี่ยมผืนผ้า 30">
            <a:extLst>
              <a:ext uri="{FF2B5EF4-FFF2-40B4-BE49-F238E27FC236}">
                <a16:creationId xmlns:a16="http://schemas.microsoft.com/office/drawing/2014/main" id="{2C105BD2-9F39-24CB-8F5A-02A19958FC50}"/>
              </a:ext>
            </a:extLst>
          </p:cNvPr>
          <p:cNvSpPr/>
          <p:nvPr/>
        </p:nvSpPr>
        <p:spPr>
          <a:xfrm>
            <a:off x="3667124" y="6505575"/>
            <a:ext cx="8412480" cy="266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spc="200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PV Inter Solar</a:t>
            </a:r>
            <a:endParaRPr lang="en-US" spc="200" dirty="0">
              <a:ln w="19050">
                <a:solidFill>
                  <a:schemeClr val="tx1"/>
                </a:solidFill>
              </a:ln>
              <a:solidFill>
                <a:srgbClr val="90C226"/>
              </a:solidFill>
            </a:endParaRPr>
          </a:p>
        </p:txBody>
      </p:sp>
      <p:grpSp>
        <p:nvGrpSpPr>
          <p:cNvPr id="35" name="กลุ่ม 34">
            <a:extLst>
              <a:ext uri="{FF2B5EF4-FFF2-40B4-BE49-F238E27FC236}">
                <a16:creationId xmlns:a16="http://schemas.microsoft.com/office/drawing/2014/main" id="{77C9B882-8A59-91AD-8F08-44B2D226405D}"/>
              </a:ext>
            </a:extLst>
          </p:cNvPr>
          <p:cNvGrpSpPr/>
          <p:nvPr/>
        </p:nvGrpSpPr>
        <p:grpSpPr>
          <a:xfrm>
            <a:off x="9041129" y="222091"/>
            <a:ext cx="2933700" cy="1432243"/>
            <a:chOff x="6846176" y="42582"/>
            <a:chExt cx="5345824" cy="2609850"/>
          </a:xfrm>
        </p:grpSpPr>
        <p:pic>
          <p:nvPicPr>
            <p:cNvPr id="36" name="รูปภาพ 35">
              <a:extLst>
                <a:ext uri="{FF2B5EF4-FFF2-40B4-BE49-F238E27FC236}">
                  <a16:creationId xmlns:a16="http://schemas.microsoft.com/office/drawing/2014/main" id="{F66FEF65-1C51-1D0A-89FB-62ABD4F9B1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150" y="42582"/>
              <a:ext cx="2609850" cy="2609850"/>
            </a:xfrm>
            <a:prstGeom prst="rect">
              <a:avLst/>
            </a:prstGeom>
          </p:spPr>
        </p:pic>
        <p:pic>
          <p:nvPicPr>
            <p:cNvPr id="37" name="รูปภาพ 36">
              <a:extLst>
                <a:ext uri="{FF2B5EF4-FFF2-40B4-BE49-F238E27FC236}">
                  <a16:creationId xmlns:a16="http://schemas.microsoft.com/office/drawing/2014/main" id="{2A02DFDA-1714-F74E-4696-2C5FDC8A1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176" y="502586"/>
              <a:ext cx="2735974" cy="16630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529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C245599-F84B-7A1F-6F21-9256C65EA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ประเภทโซลา</a:t>
            </a:r>
            <a:r>
              <a:rPr lang="th-TH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ร์</a:t>
            </a:r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เซลล์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0A433DB-80E9-C26D-9277-DD5FE549C8BE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312752" y="1297103"/>
            <a:ext cx="3452196" cy="593840"/>
          </a:xfrm>
        </p:spPr>
        <p:txBody>
          <a:bodyPr/>
          <a:lstStyle/>
          <a:p>
            <a:r>
              <a:rPr lang="th-TH" sz="2800" dirty="0">
                <a:solidFill>
                  <a:srgbClr val="FF0000"/>
                </a:solidFill>
              </a:rPr>
              <a:t>โมโนคริสตัลไลน์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EE4CA68-4698-DC50-0882-37EEC074811F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312751" y="1908650"/>
            <a:ext cx="3452194" cy="2603606"/>
          </a:xfrm>
        </p:spPr>
        <p:txBody>
          <a:bodyPr/>
          <a:lstStyle/>
          <a:p>
            <a:pPr algn="thaiDist"/>
            <a:r>
              <a:rPr lang="th-TH" sz="2000" dirty="0"/>
              <a:t>ทำจากซิลิคอนคุณภาพสูงเนื้อเดียวกัน มีประสิทธิภาพสูง สามารถทำงานกับแสงแดดอ่อน ๆ ได้ จึงเหมาะกับประเทศหนาวที่มีแสงแดดน้อย</a:t>
            </a:r>
          </a:p>
          <a:p>
            <a:pPr algn="thaiDist"/>
            <a:r>
              <a:rPr lang="th-TH" sz="2000" dirty="0"/>
              <a:t>ปัจจุบันมีราคาลดลงค่อนข้างมาก แต่ก็ยังสูงสำหรับผู้ที่จะนำมาใช้งาน เพราะการนำมาผลิตกระแสไฟฟ้าให้เพียงพอต่อการใช้งานต้องใช้แผงจำนวนมาก ราคารวมกันจึงยังสูงอยู่</a:t>
            </a:r>
            <a:endParaRPr lang="en-US" sz="2000" dirty="0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0A59550-807E-6E74-6A4D-BBEE179CF72D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7930595" y="1297103"/>
            <a:ext cx="3452196" cy="593840"/>
          </a:xfrm>
        </p:spPr>
        <p:txBody>
          <a:bodyPr/>
          <a:lstStyle/>
          <a:p>
            <a:r>
              <a:rPr lang="th-TH" sz="2800">
                <a:solidFill>
                  <a:srgbClr val="FF0000"/>
                </a:solidFill>
              </a:rPr>
              <a:t>โพลีคริสตัลไลน์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6" name="ตัวแทนข้อความ 5">
            <a:extLst>
              <a:ext uri="{FF2B5EF4-FFF2-40B4-BE49-F238E27FC236}">
                <a16:creationId xmlns:a16="http://schemas.microsoft.com/office/drawing/2014/main" id="{0EFF06B8-5A14-EC27-457C-73B49A09E50E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7930595" y="1908650"/>
            <a:ext cx="3452194" cy="2441681"/>
          </a:xfrm>
        </p:spPr>
        <p:txBody>
          <a:bodyPr/>
          <a:lstStyle/>
          <a:p>
            <a:pPr algn="thaiDist"/>
            <a:r>
              <a:rPr lang="th-TH" sz="2000" dirty="0"/>
              <a:t>ทำจากชิ้นซิลิคอนหลายชิ้น ทำให้มีต้นทุนการผลิตต่ำกว่าแบบอื่น มีประสิทธิภาพต่ำกว่าแบบโมโน แต่สูงกกว่าแบบฟิล์มบาง</a:t>
            </a:r>
          </a:p>
          <a:p>
            <a:pPr algn="thaiDist"/>
            <a:r>
              <a:rPr lang="th-TH" sz="2000" dirty="0"/>
              <a:t>สามารถนำมาใช้งานได้แบบเดียวกับแบบโมโน ด้วยราคาที่ถูกกว่าประมาณร้อยละ 10 จึงเป็นที่นิยมในระดับหนึ่ง จุดด้อยของแผงแบบนี้คือ ต้องการแสงแดดที่แรงแบบประเทศไทย</a:t>
            </a:r>
            <a:endParaRPr lang="en-US" sz="2000" dirty="0"/>
          </a:p>
        </p:txBody>
      </p:sp>
      <p:sp>
        <p:nvSpPr>
          <p:cNvPr id="7" name="ตัวแทนข้อความ 6">
            <a:extLst>
              <a:ext uri="{FF2B5EF4-FFF2-40B4-BE49-F238E27FC236}">
                <a16:creationId xmlns:a16="http://schemas.microsoft.com/office/drawing/2014/main" id="{3486ECF5-DAB7-B78A-D854-CE709D4B83A5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04847" y="1297102"/>
            <a:ext cx="3452196" cy="593840"/>
          </a:xfrm>
        </p:spPr>
        <p:txBody>
          <a:bodyPr/>
          <a:lstStyle/>
          <a:p>
            <a:r>
              <a:rPr lang="th-TH" sz="2800" dirty="0">
                <a:solidFill>
                  <a:srgbClr val="FF0000"/>
                </a:solidFill>
              </a:rPr>
              <a:t>ฟิล์มบาง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ตัวแทนข้อความ 7">
            <a:extLst>
              <a:ext uri="{FF2B5EF4-FFF2-40B4-BE49-F238E27FC236}">
                <a16:creationId xmlns:a16="http://schemas.microsoft.com/office/drawing/2014/main" id="{4FC5128D-0250-2B85-58C6-C45D0C970202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04847" y="1908649"/>
            <a:ext cx="3452194" cy="2047460"/>
          </a:xfrm>
        </p:spPr>
        <p:txBody>
          <a:bodyPr/>
          <a:lstStyle/>
          <a:p>
            <a:pPr algn="thaiDist"/>
            <a:r>
              <a:rPr lang="th-TH" sz="2000" dirty="0"/>
              <a:t>ใช้วัสดุที่มีความบาง อ่อน และยืดหนุ่นพอประมาณ สามารถลิดโค้งให้งอได้ ทำให้สามารถนำไปติดตั้งได้หลากหลายที่ </a:t>
            </a:r>
          </a:p>
          <a:p>
            <a:pPr algn="thaiDist"/>
            <a:r>
              <a:rPr lang="th-TH" sz="2000" dirty="0"/>
              <a:t>ปัจจุบันเริ่มมีการผลิตเชิงพาณิชย์เพิ่มมากขึ้น </a:t>
            </a:r>
            <a:br>
              <a:rPr lang="th-TH" sz="2000" dirty="0"/>
            </a:br>
            <a:r>
              <a:rPr lang="th-TH" sz="2000" dirty="0"/>
              <a:t>แต่ประสิทธิภาพโดยรวมยังต่ำและราคายังสูงอยู่</a:t>
            </a:r>
            <a:endParaRPr lang="en-US" sz="2000" dirty="0"/>
          </a:p>
        </p:txBody>
      </p:sp>
      <p:pic>
        <p:nvPicPr>
          <p:cNvPr id="10" name="ตัวแทนรูปภาพ 9">
            <a:extLst>
              <a:ext uri="{FF2B5EF4-FFF2-40B4-BE49-F238E27FC236}">
                <a16:creationId xmlns:a16="http://schemas.microsoft.com/office/drawing/2014/main" id="{8675720C-BD37-8FC9-5700-68CCDED63B36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2"/>
          <a:srcRect l="3941" r="3941"/>
          <a:stretch>
            <a:fillRect/>
          </a:stretch>
        </p:blipFill>
        <p:spPr/>
      </p:pic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6B0B4017-E001-8B76-36BA-25ED6EDA1922}"/>
              </a:ext>
            </a:extLst>
          </p:cNvPr>
          <p:cNvSpPr/>
          <p:nvPr/>
        </p:nvSpPr>
        <p:spPr>
          <a:xfrm>
            <a:off x="3667124" y="6505575"/>
            <a:ext cx="8412480" cy="266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spc="200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PV Inter Solar</a:t>
            </a:r>
            <a:endParaRPr lang="en-US" spc="200" dirty="0">
              <a:ln w="19050">
                <a:solidFill>
                  <a:schemeClr val="tx1"/>
                </a:solidFill>
              </a:ln>
              <a:solidFill>
                <a:srgbClr val="90C226"/>
              </a:solidFill>
            </a:endParaRPr>
          </a:p>
        </p:txBody>
      </p:sp>
      <p:grpSp>
        <p:nvGrpSpPr>
          <p:cNvPr id="15" name="กลุ่ม 14">
            <a:extLst>
              <a:ext uri="{FF2B5EF4-FFF2-40B4-BE49-F238E27FC236}">
                <a16:creationId xmlns:a16="http://schemas.microsoft.com/office/drawing/2014/main" id="{A08D90F0-45A3-8505-A229-D4514694D952}"/>
              </a:ext>
            </a:extLst>
          </p:cNvPr>
          <p:cNvGrpSpPr/>
          <p:nvPr/>
        </p:nvGrpSpPr>
        <p:grpSpPr>
          <a:xfrm>
            <a:off x="9041129" y="222091"/>
            <a:ext cx="2933700" cy="1432243"/>
            <a:chOff x="6846176" y="42582"/>
            <a:chExt cx="5345824" cy="2609850"/>
          </a:xfrm>
        </p:grpSpPr>
        <p:pic>
          <p:nvPicPr>
            <p:cNvPr id="16" name="รูปภาพ 15">
              <a:extLst>
                <a:ext uri="{FF2B5EF4-FFF2-40B4-BE49-F238E27FC236}">
                  <a16:creationId xmlns:a16="http://schemas.microsoft.com/office/drawing/2014/main" id="{CDA94221-E5A1-4F5E-5DEC-BEA8981D52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150" y="42582"/>
              <a:ext cx="2609850" cy="2609850"/>
            </a:xfrm>
            <a:prstGeom prst="rect">
              <a:avLst/>
            </a:prstGeom>
          </p:spPr>
        </p:pic>
        <p:pic>
          <p:nvPicPr>
            <p:cNvPr id="17" name="รูปภาพ 16">
              <a:extLst>
                <a:ext uri="{FF2B5EF4-FFF2-40B4-BE49-F238E27FC236}">
                  <a16:creationId xmlns:a16="http://schemas.microsoft.com/office/drawing/2014/main" id="{BB0EFF95-4C78-6391-2214-E663746CF7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176" y="502586"/>
              <a:ext cx="2735974" cy="16630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505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023677C-BD81-73DE-DC2B-D40F45DDF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ข้อดีข้อเสีย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2E09BC0-797A-4555-B740-1DADE1276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2" y="1594022"/>
            <a:ext cx="7888061" cy="562749"/>
          </a:xfrm>
        </p:spPr>
        <p:txBody>
          <a:bodyPr/>
          <a:lstStyle/>
          <a:p>
            <a:r>
              <a:rPr lang="th-TH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ข้อดี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8DD8E5E-2649-DBA2-8B2A-0B84FAEB8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5" y="2178669"/>
            <a:ext cx="7888060" cy="837012"/>
          </a:xfrm>
        </p:spPr>
        <p:txBody>
          <a:bodyPr/>
          <a:lstStyle/>
          <a:p>
            <a:r>
              <a:rPr lang="th-TH" sz="2400">
                <a:latin typeface="Angsana New" panose="02020603050405020304" pitchFamily="18" charset="-34"/>
                <a:cs typeface="Angsana New" panose="02020603050405020304" pitchFamily="18" charset="-34"/>
              </a:rPr>
              <a:t>พลังงานที่สะอาดและไม่มีมลพิษ ช่วยลดค่าไฟฟ้าและเพิ่มมูลค่าให้กับอสังหาริมทรัพย์</a:t>
            </a:r>
            <a:endParaRPr lang="en-US" sz="24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11" name="ตัวแทนรูปภาพ 10">
            <a:extLst>
              <a:ext uri="{FF2B5EF4-FFF2-40B4-BE49-F238E27FC236}">
                <a16:creationId xmlns:a16="http://schemas.microsoft.com/office/drawing/2014/main" id="{56F64963-580C-2790-C69F-1517BDB3B13B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/>
          <a:srcRect t="16667" b="16667"/>
          <a:stretch>
            <a:fillRect/>
          </a:stretch>
        </p:blipFill>
        <p:spPr>
          <a:xfrm>
            <a:off x="8283915" y="2193078"/>
            <a:ext cx="3650910" cy="3650910"/>
          </a:xfrm>
        </p:spPr>
      </p:pic>
      <p:sp>
        <p:nvSpPr>
          <p:cNvPr id="6" name="ตัวแทนข้อความ 5">
            <a:extLst>
              <a:ext uri="{FF2B5EF4-FFF2-40B4-BE49-F238E27FC236}">
                <a16:creationId xmlns:a16="http://schemas.microsoft.com/office/drawing/2014/main" id="{3B8F8784-1E3D-154B-6989-539223B2E0F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960662" y="3088288"/>
            <a:ext cx="7676644" cy="622646"/>
          </a:xfrm>
        </p:spPr>
        <p:txBody>
          <a:bodyPr/>
          <a:lstStyle/>
          <a:p>
            <a:r>
              <a:rPr lang="th-TH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ข้อเสีย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ตัวแทนข้อความ 6">
            <a:extLst>
              <a:ext uri="{FF2B5EF4-FFF2-40B4-BE49-F238E27FC236}">
                <a16:creationId xmlns:a16="http://schemas.microsoft.com/office/drawing/2014/main" id="{6E469E4D-2ECE-B468-9187-CC184879CE1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960664" y="3685014"/>
            <a:ext cx="7676642" cy="926101"/>
          </a:xfrm>
        </p:spPr>
        <p:txBody>
          <a:bodyPr/>
          <a:lstStyle/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ต้นทุนการติดตั้งสูง อาจมีปัญหากับการผลิตในวันที่มีอากาศฟ้าครึ้ม</a:t>
            </a: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ตัวแทนข้อความ 9">
            <a:extLst>
              <a:ext uri="{FF2B5EF4-FFF2-40B4-BE49-F238E27FC236}">
                <a16:creationId xmlns:a16="http://schemas.microsoft.com/office/drawing/2014/main" id="{9A1F83CD-6663-55DB-7819-147B7ED38B9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Photos provided by Unsplash</a:t>
            </a:r>
          </a:p>
        </p:txBody>
      </p:sp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4DCDCEE3-7608-82EA-B080-5C57481DCBFE}"/>
              </a:ext>
            </a:extLst>
          </p:cNvPr>
          <p:cNvSpPr/>
          <p:nvPr/>
        </p:nvSpPr>
        <p:spPr>
          <a:xfrm>
            <a:off x="3667124" y="6505575"/>
            <a:ext cx="8412480" cy="266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spc="200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PV Inter Solar</a:t>
            </a:r>
            <a:endParaRPr lang="en-US" spc="200" dirty="0">
              <a:ln w="19050">
                <a:solidFill>
                  <a:schemeClr val="tx1"/>
                </a:solidFill>
              </a:ln>
              <a:solidFill>
                <a:srgbClr val="90C226"/>
              </a:solidFill>
            </a:endParaRPr>
          </a:p>
        </p:txBody>
      </p:sp>
      <p:grpSp>
        <p:nvGrpSpPr>
          <p:cNvPr id="16" name="กลุ่ม 15">
            <a:extLst>
              <a:ext uri="{FF2B5EF4-FFF2-40B4-BE49-F238E27FC236}">
                <a16:creationId xmlns:a16="http://schemas.microsoft.com/office/drawing/2014/main" id="{018C9ED7-D358-3A03-5943-7A6A8731576E}"/>
              </a:ext>
            </a:extLst>
          </p:cNvPr>
          <p:cNvGrpSpPr/>
          <p:nvPr/>
        </p:nvGrpSpPr>
        <p:grpSpPr>
          <a:xfrm>
            <a:off x="9041129" y="222091"/>
            <a:ext cx="2933700" cy="1432243"/>
            <a:chOff x="6846176" y="42582"/>
            <a:chExt cx="5345824" cy="2609850"/>
          </a:xfrm>
        </p:grpSpPr>
        <p:pic>
          <p:nvPicPr>
            <p:cNvPr id="17" name="รูปภาพ 16">
              <a:extLst>
                <a:ext uri="{FF2B5EF4-FFF2-40B4-BE49-F238E27FC236}">
                  <a16:creationId xmlns:a16="http://schemas.microsoft.com/office/drawing/2014/main" id="{941BB8C9-4C19-A6AD-8F1B-3E2F2510F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150" y="42582"/>
              <a:ext cx="2609850" cy="2609850"/>
            </a:xfrm>
            <a:prstGeom prst="rect">
              <a:avLst/>
            </a:prstGeom>
          </p:spPr>
        </p:pic>
        <p:pic>
          <p:nvPicPr>
            <p:cNvPr id="18" name="รูปภาพ 17">
              <a:extLst>
                <a:ext uri="{FF2B5EF4-FFF2-40B4-BE49-F238E27FC236}">
                  <a16:creationId xmlns:a16="http://schemas.microsoft.com/office/drawing/2014/main" id="{12C32F89-8DE6-4844-5DD9-BFB423639D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176" y="502586"/>
              <a:ext cx="2735974" cy="16630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4873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2E227-B58E-CBD4-22D4-8E4A8FB609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5D099D6-E9B6-4ECC-2C60-65BA13D9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คำศัพท์ที่ควรทราบ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ตัวแทนข้อความ 12">
            <a:extLst>
              <a:ext uri="{FF2B5EF4-FFF2-40B4-BE49-F238E27FC236}">
                <a16:creationId xmlns:a16="http://schemas.microsoft.com/office/drawing/2014/main" id="{79C1E7CD-6888-B3EA-CF5F-235111F3E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2020093"/>
            <a:ext cx="6970824" cy="59384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On-Grid</a:t>
            </a:r>
          </a:p>
        </p:txBody>
      </p:sp>
      <p:sp>
        <p:nvSpPr>
          <p:cNvPr id="15" name="ตัวแทนข้อความ 14">
            <a:extLst>
              <a:ext uri="{FF2B5EF4-FFF2-40B4-BE49-F238E27FC236}">
                <a16:creationId xmlns:a16="http://schemas.microsoft.com/office/drawing/2014/main" id="{4FDB9D03-EF63-E79C-996C-0D3B2F934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4" y="2631640"/>
            <a:ext cx="6970825" cy="702959"/>
          </a:xfrm>
        </p:spPr>
        <p:txBody>
          <a:bodyPr/>
          <a:lstStyle/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เซลล์ที่มีการเชื่อมโยงระบบเข้ากับการไฟฟ้า</a:t>
            </a:r>
          </a:p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เหมาะกับสถานที่ที่อยู่ในเมืองมีไฟฟ้าใช้งานตามปกติ แต่ต้องการประหยัดค่าไฟฟ้าในเวลากลางวัน</a:t>
            </a:r>
            <a:endParaRPr lang="en-US" sz="2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7" name="ตัวแทนข้อความ 16">
            <a:extLst>
              <a:ext uri="{FF2B5EF4-FFF2-40B4-BE49-F238E27FC236}">
                <a16:creationId xmlns:a16="http://schemas.microsoft.com/office/drawing/2014/main" id="{A89D84B3-6838-E496-0E09-A496D5A34AF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960664" y="3447372"/>
            <a:ext cx="6139069" cy="59384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Off-Grid</a:t>
            </a:r>
          </a:p>
        </p:txBody>
      </p:sp>
      <p:sp>
        <p:nvSpPr>
          <p:cNvPr id="19" name="ตัวแทนข้อความ 18">
            <a:extLst>
              <a:ext uri="{FF2B5EF4-FFF2-40B4-BE49-F238E27FC236}">
                <a16:creationId xmlns:a16="http://schemas.microsoft.com/office/drawing/2014/main" id="{AD9BFCF4-1C76-F7BB-F0D4-FD67AE38F65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960665" y="4049816"/>
            <a:ext cx="10040710" cy="702959"/>
          </a:xfrm>
        </p:spPr>
        <p:txBody>
          <a:bodyPr/>
          <a:lstStyle/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เซลล์ที่ไม่มีการเชื่อมโยงระบบเข้ากับการไฟฟ้า การใช้งานจะต้องมีแบตเตอรี่เก็บกระแสไฟฟ้า และปล่อยให้ใช้งานในเวลาที่ต้องการ</a:t>
            </a:r>
          </a:p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เหมาะกับสถานที่ห่างไกลจากสายส่งไฟฟ้าของการไฟฟ้ามาก หรือไม่มีการไฟฟ้าใช้</a:t>
            </a:r>
            <a:endParaRPr lang="en-US" sz="2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7" name="ตัวแทนข้อความ 26">
            <a:extLst>
              <a:ext uri="{FF2B5EF4-FFF2-40B4-BE49-F238E27FC236}">
                <a16:creationId xmlns:a16="http://schemas.microsoft.com/office/drawing/2014/main" id="{0E0C3587-383B-9421-F264-633F05E1AE4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ตัวแทนข้อความ 12">
            <a:extLst>
              <a:ext uri="{FF2B5EF4-FFF2-40B4-BE49-F238E27FC236}">
                <a16:creationId xmlns:a16="http://schemas.microsoft.com/office/drawing/2014/main" id="{3FB036F6-86E2-439E-5618-761385B50101}"/>
              </a:ext>
            </a:extLst>
          </p:cNvPr>
          <p:cNvSpPr txBox="1">
            <a:spLocks/>
          </p:cNvSpPr>
          <p:nvPr/>
        </p:nvSpPr>
        <p:spPr>
          <a:xfrm>
            <a:off x="960665" y="4868068"/>
            <a:ext cx="6970824" cy="5938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HyBrid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ตัวแทนข้อความ 18">
            <a:extLst>
              <a:ext uri="{FF2B5EF4-FFF2-40B4-BE49-F238E27FC236}">
                <a16:creationId xmlns:a16="http://schemas.microsoft.com/office/drawing/2014/main" id="{727E54DE-43EA-A80B-03B2-242474FEDF7A}"/>
              </a:ext>
            </a:extLst>
          </p:cNvPr>
          <p:cNvSpPr txBox="1">
            <a:spLocks/>
          </p:cNvSpPr>
          <p:nvPr/>
        </p:nvSpPr>
        <p:spPr>
          <a:xfrm>
            <a:off x="960664" y="5461908"/>
            <a:ext cx="9402536" cy="702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เซลล์ลูกผสมระหว่าง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ออน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กร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ิด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 และ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ออฟ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กร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ิด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 โดยจะมีการเชื่อมต่อระบบไฟฟ้าจาก 3 แหล่ง ดังนี้ คือ ไฟฟ้าจากโซลา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เซลล์, ไฟฟ้าจากการไฟฟ้า และไฟฟ้าจากแบตเตอรี่ สามารถใช้ไฟฟ้าได้ทั้งกลางวันและกลางคืน</a:t>
            </a:r>
          </a:p>
        </p:txBody>
      </p:sp>
      <p:sp>
        <p:nvSpPr>
          <p:cNvPr id="3" name="ตัวแทนข้อความ 12">
            <a:extLst>
              <a:ext uri="{FF2B5EF4-FFF2-40B4-BE49-F238E27FC236}">
                <a16:creationId xmlns:a16="http://schemas.microsoft.com/office/drawing/2014/main" id="{C6A23FCE-2878-C13D-6BCA-DBE8C6966FCB}"/>
              </a:ext>
            </a:extLst>
          </p:cNvPr>
          <p:cNvSpPr txBox="1">
            <a:spLocks/>
          </p:cNvSpPr>
          <p:nvPr/>
        </p:nvSpPr>
        <p:spPr>
          <a:xfrm>
            <a:off x="960664" y="1008786"/>
            <a:ext cx="6970824" cy="5938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Grid</a:t>
            </a:r>
          </a:p>
        </p:txBody>
      </p:sp>
      <p:sp>
        <p:nvSpPr>
          <p:cNvPr id="4" name="ตัวแทนข้อความ 14">
            <a:extLst>
              <a:ext uri="{FF2B5EF4-FFF2-40B4-BE49-F238E27FC236}">
                <a16:creationId xmlns:a16="http://schemas.microsoft.com/office/drawing/2014/main" id="{7F744B15-56BE-6DA2-343B-3C6E4810C18E}"/>
              </a:ext>
            </a:extLst>
          </p:cNvPr>
          <p:cNvSpPr txBox="1">
            <a:spLocks/>
          </p:cNvSpPr>
          <p:nvPr/>
        </p:nvSpPr>
        <p:spPr>
          <a:xfrm>
            <a:off x="960663" y="1620333"/>
            <a:ext cx="6970825" cy="702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การไฟฟ้าฝ่ายผลิต, การไฟฟ้านครหลวง, การไฟฟ้าส่วนภูมิภาค</a:t>
            </a:r>
            <a:endParaRPr lang="en-US" sz="2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F95D88E5-90EF-B186-888B-CAEC2D45D692}"/>
              </a:ext>
            </a:extLst>
          </p:cNvPr>
          <p:cNvSpPr/>
          <p:nvPr/>
        </p:nvSpPr>
        <p:spPr>
          <a:xfrm>
            <a:off x="3667124" y="6505575"/>
            <a:ext cx="8412480" cy="266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spc="200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PV Inter Solar</a:t>
            </a:r>
            <a:endParaRPr lang="en-US" spc="200" dirty="0">
              <a:ln w="19050">
                <a:solidFill>
                  <a:schemeClr val="tx1"/>
                </a:solidFill>
              </a:ln>
              <a:solidFill>
                <a:srgbClr val="90C226"/>
              </a:solidFill>
            </a:endParaRPr>
          </a:p>
        </p:txBody>
      </p:sp>
      <p:grpSp>
        <p:nvGrpSpPr>
          <p:cNvPr id="9" name="กลุ่ม 8">
            <a:extLst>
              <a:ext uri="{FF2B5EF4-FFF2-40B4-BE49-F238E27FC236}">
                <a16:creationId xmlns:a16="http://schemas.microsoft.com/office/drawing/2014/main" id="{CCCF6E92-59A5-5AE7-9AE7-F318739F6C66}"/>
              </a:ext>
            </a:extLst>
          </p:cNvPr>
          <p:cNvGrpSpPr/>
          <p:nvPr/>
        </p:nvGrpSpPr>
        <p:grpSpPr>
          <a:xfrm>
            <a:off x="9041129" y="222091"/>
            <a:ext cx="2933700" cy="1432243"/>
            <a:chOff x="6846176" y="42582"/>
            <a:chExt cx="5345824" cy="2609850"/>
          </a:xfrm>
        </p:grpSpPr>
        <p:pic>
          <p:nvPicPr>
            <p:cNvPr id="10" name="รูปภาพ 9">
              <a:extLst>
                <a:ext uri="{FF2B5EF4-FFF2-40B4-BE49-F238E27FC236}">
                  <a16:creationId xmlns:a16="http://schemas.microsoft.com/office/drawing/2014/main" id="{AF8D6276-A801-88CA-7A4F-4E4B4DA56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150" y="42582"/>
              <a:ext cx="2609850" cy="2609850"/>
            </a:xfrm>
            <a:prstGeom prst="rect">
              <a:avLst/>
            </a:prstGeom>
          </p:spPr>
        </p:pic>
        <p:pic>
          <p:nvPicPr>
            <p:cNvPr id="11" name="รูปภาพ 10">
              <a:extLst>
                <a:ext uri="{FF2B5EF4-FFF2-40B4-BE49-F238E27FC236}">
                  <a16:creationId xmlns:a16="http://schemas.microsoft.com/office/drawing/2014/main" id="{2D3FA449-DB92-ABF6-70EE-99E0DAF15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176" y="502586"/>
              <a:ext cx="2735974" cy="16630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21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E8C28A-955E-F266-1E87-A4FD0025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คำศัพท์ที่ควรทราบ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ตัวแทนข้อความ 12">
            <a:extLst>
              <a:ext uri="{FF2B5EF4-FFF2-40B4-BE49-F238E27FC236}">
                <a16:creationId xmlns:a16="http://schemas.microsoft.com/office/drawing/2014/main" id="{DA6C9AF8-4EA2-1530-E819-D8E73AAB7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067593"/>
            <a:ext cx="6970824" cy="59384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On-Peak</a:t>
            </a:r>
          </a:p>
        </p:txBody>
      </p:sp>
      <p:sp>
        <p:nvSpPr>
          <p:cNvPr id="15" name="ตัวแทนข้อความ 14">
            <a:extLst>
              <a:ext uri="{FF2B5EF4-FFF2-40B4-BE49-F238E27FC236}">
                <a16:creationId xmlns:a16="http://schemas.microsoft.com/office/drawing/2014/main" id="{133A3112-B789-3847-E1DE-7560F95DB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4" y="1679140"/>
            <a:ext cx="8049986" cy="702959"/>
          </a:xfrm>
        </p:spPr>
        <p:txBody>
          <a:bodyPr/>
          <a:lstStyle/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ระบบการคิดค่าไฟฟ้าของการไฟฟ้าฝ่ายจำหน่ายตามเวลาการใช้งาน โดยกำหนดว่า ระหว่างเวลา 09.00 – 22.00 น. เป็นเวลา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ออน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พีค ค่าไฟฟ้าที่ใช้จะมีอัตราสูงกว่าการใช้ไฟฟ้าในเวลาอื่น</a:t>
            </a:r>
          </a:p>
        </p:txBody>
      </p:sp>
      <p:sp>
        <p:nvSpPr>
          <p:cNvPr id="17" name="ตัวแทนข้อความ 16">
            <a:extLst>
              <a:ext uri="{FF2B5EF4-FFF2-40B4-BE49-F238E27FC236}">
                <a16:creationId xmlns:a16="http://schemas.microsoft.com/office/drawing/2014/main" id="{A1446545-E233-C7E6-DBE4-5C3EE1AFF87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960664" y="2494872"/>
            <a:ext cx="6139069" cy="59384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Off-Peak</a:t>
            </a:r>
          </a:p>
        </p:txBody>
      </p:sp>
      <p:sp>
        <p:nvSpPr>
          <p:cNvPr id="19" name="ตัวแทนข้อความ 18">
            <a:extLst>
              <a:ext uri="{FF2B5EF4-FFF2-40B4-BE49-F238E27FC236}">
                <a16:creationId xmlns:a16="http://schemas.microsoft.com/office/drawing/2014/main" id="{01813A79-D2D6-904F-8958-8140D83C04FB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960665" y="3097316"/>
            <a:ext cx="8230960" cy="702959"/>
          </a:xfrm>
        </p:spPr>
        <p:txBody>
          <a:bodyPr/>
          <a:lstStyle/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ระบบการคิดค่าไฟฟ้าของการไฟฟ้าฝ่ายจำหน่ายตามเวลาการใช้งาน โดยกำหนดว่า ระหว่างเวลา 22.00 – 09.00 น. และวันหยุดราชการเป็นเวลา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ออฟ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พีค ค่าไฟฟ้าที่ใช้จะมีอัตราถูกกว่าการใช้ไฟฟ้าในเวลา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ออน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ฟีค</a:t>
            </a:r>
          </a:p>
        </p:txBody>
      </p:sp>
      <p:sp>
        <p:nvSpPr>
          <p:cNvPr id="25" name="ตัวแทนรูปภาพ 24">
            <a:extLst>
              <a:ext uri="{FF2B5EF4-FFF2-40B4-BE49-F238E27FC236}">
                <a16:creationId xmlns:a16="http://schemas.microsoft.com/office/drawing/2014/main" id="{18F62BBC-F0F3-3583-4F1A-FAC441CE5BF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7" name="ตัวแทนข้อความ 26">
            <a:extLst>
              <a:ext uri="{FF2B5EF4-FFF2-40B4-BE49-F238E27FC236}">
                <a16:creationId xmlns:a16="http://schemas.microsoft.com/office/drawing/2014/main" id="{173FC2AC-78E3-99AE-2799-D33C94E2433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ตัวแทนข้อความ 12">
            <a:extLst>
              <a:ext uri="{FF2B5EF4-FFF2-40B4-BE49-F238E27FC236}">
                <a16:creationId xmlns:a16="http://schemas.microsoft.com/office/drawing/2014/main" id="{38A38BFE-C856-877D-BA53-B07B2BFEF728}"/>
              </a:ext>
            </a:extLst>
          </p:cNvPr>
          <p:cNvSpPr txBox="1">
            <a:spLocks/>
          </p:cNvSpPr>
          <p:nvPr/>
        </p:nvSpPr>
        <p:spPr>
          <a:xfrm>
            <a:off x="960665" y="3915568"/>
            <a:ext cx="6970824" cy="5938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Solar-Fixed</a:t>
            </a:r>
          </a:p>
        </p:txBody>
      </p:sp>
      <p:sp>
        <p:nvSpPr>
          <p:cNvPr id="31" name="ตัวแทนข้อความ 16">
            <a:extLst>
              <a:ext uri="{FF2B5EF4-FFF2-40B4-BE49-F238E27FC236}">
                <a16:creationId xmlns:a16="http://schemas.microsoft.com/office/drawing/2014/main" id="{8DC82924-9F33-B08D-ADDD-27D24A191A05}"/>
              </a:ext>
            </a:extLst>
          </p:cNvPr>
          <p:cNvSpPr txBox="1">
            <a:spLocks/>
          </p:cNvSpPr>
          <p:nvPr/>
        </p:nvSpPr>
        <p:spPr>
          <a:xfrm>
            <a:off x="960664" y="5295222"/>
            <a:ext cx="6139069" cy="5938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Solar-Tracking</a:t>
            </a:r>
          </a:p>
        </p:txBody>
      </p:sp>
      <p:sp>
        <p:nvSpPr>
          <p:cNvPr id="32" name="ตัวแทนข้อความ 18">
            <a:extLst>
              <a:ext uri="{FF2B5EF4-FFF2-40B4-BE49-F238E27FC236}">
                <a16:creationId xmlns:a16="http://schemas.microsoft.com/office/drawing/2014/main" id="{3CC54416-7D6A-88D7-15FF-E3D4C3D81EDA}"/>
              </a:ext>
            </a:extLst>
          </p:cNvPr>
          <p:cNvSpPr txBox="1">
            <a:spLocks/>
          </p:cNvSpPr>
          <p:nvPr/>
        </p:nvSpPr>
        <p:spPr>
          <a:xfrm>
            <a:off x="960663" y="4509408"/>
            <a:ext cx="10270672" cy="702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รูปแบบการติดตั้งโซลา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เซลล์ทั่วไปจะเป็นแบบติดตั้งอยู่กับที่ โดยมีการกำหนดมุมองศาและทิศที่จะติดตั้งแล้วจะไม่มีการเปลี่ยนแปลงอีกต่อไป </a:t>
            </a:r>
            <a:b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ข้อดีคือ ติดตั้งง่าย ราคาไม่แพง ข้อจำกัดคือ ตำแหน่งของแผงโซลา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เซลล์จะผลิตกระแสไฟฟ้าได้สูงสุดบางเวลาเท่านั้น</a:t>
            </a:r>
            <a:endParaRPr lang="en-US" sz="2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3" name="ตัวแทนข้อความ 18">
            <a:extLst>
              <a:ext uri="{FF2B5EF4-FFF2-40B4-BE49-F238E27FC236}">
                <a16:creationId xmlns:a16="http://schemas.microsoft.com/office/drawing/2014/main" id="{61F217BD-867B-A968-1A14-BAF67A3F6267}"/>
              </a:ext>
            </a:extLst>
          </p:cNvPr>
          <p:cNvSpPr txBox="1">
            <a:spLocks/>
          </p:cNvSpPr>
          <p:nvPr/>
        </p:nvSpPr>
        <p:spPr>
          <a:xfrm>
            <a:off x="960663" y="5889062"/>
            <a:ext cx="10270671" cy="702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รูปแบบการติดตั้งโซลา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เซลล์แบบเคลื่อนที่ตามการเคลื่อนที่ของโลกกับดวงอาทิตย์</a:t>
            </a:r>
            <a:b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ข้อดีคือ แผงโซลา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เซลล์จะผลิตกระแสไฟฟ้าได้สูงสุดเกือบตลอดเวลา ข้อกำจัดคือ ราคาสูงกว่าและต้องดูแลรักษามากกว่าการติดตั้งแบบคงที่ </a:t>
            </a:r>
            <a:endParaRPr lang="en-US" sz="2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4" name="สี่เหลี่ยมผืนผ้า 33">
            <a:extLst>
              <a:ext uri="{FF2B5EF4-FFF2-40B4-BE49-F238E27FC236}">
                <a16:creationId xmlns:a16="http://schemas.microsoft.com/office/drawing/2014/main" id="{8FE3C767-F21D-BB7D-A61C-443CD489FE9E}"/>
              </a:ext>
            </a:extLst>
          </p:cNvPr>
          <p:cNvSpPr/>
          <p:nvPr/>
        </p:nvSpPr>
        <p:spPr>
          <a:xfrm>
            <a:off x="3667124" y="6505575"/>
            <a:ext cx="8412480" cy="266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spc="200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PV Inter Solar</a:t>
            </a:r>
            <a:endParaRPr lang="en-US" spc="200" dirty="0">
              <a:ln w="19050">
                <a:solidFill>
                  <a:schemeClr val="tx1"/>
                </a:solidFill>
              </a:ln>
              <a:solidFill>
                <a:srgbClr val="90C226"/>
              </a:solidFill>
            </a:endParaRPr>
          </a:p>
        </p:txBody>
      </p:sp>
      <p:grpSp>
        <p:nvGrpSpPr>
          <p:cNvPr id="38" name="กลุ่ม 37">
            <a:extLst>
              <a:ext uri="{FF2B5EF4-FFF2-40B4-BE49-F238E27FC236}">
                <a16:creationId xmlns:a16="http://schemas.microsoft.com/office/drawing/2014/main" id="{DBE7F494-7243-EC6F-D1E1-4C6A0658080B}"/>
              </a:ext>
            </a:extLst>
          </p:cNvPr>
          <p:cNvGrpSpPr/>
          <p:nvPr/>
        </p:nvGrpSpPr>
        <p:grpSpPr>
          <a:xfrm>
            <a:off x="9041129" y="222091"/>
            <a:ext cx="2933700" cy="1432243"/>
            <a:chOff x="6846176" y="42582"/>
            <a:chExt cx="5345824" cy="2609850"/>
          </a:xfrm>
        </p:grpSpPr>
        <p:pic>
          <p:nvPicPr>
            <p:cNvPr id="39" name="รูปภาพ 38">
              <a:extLst>
                <a:ext uri="{FF2B5EF4-FFF2-40B4-BE49-F238E27FC236}">
                  <a16:creationId xmlns:a16="http://schemas.microsoft.com/office/drawing/2014/main" id="{7ABC8AAD-FE6D-7509-ACA6-CEF54086A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150" y="42582"/>
              <a:ext cx="2609850" cy="2609850"/>
            </a:xfrm>
            <a:prstGeom prst="rect">
              <a:avLst/>
            </a:prstGeom>
          </p:spPr>
        </p:pic>
        <p:pic>
          <p:nvPicPr>
            <p:cNvPr id="40" name="รูปภาพ 39">
              <a:extLst>
                <a:ext uri="{FF2B5EF4-FFF2-40B4-BE49-F238E27FC236}">
                  <a16:creationId xmlns:a16="http://schemas.microsoft.com/office/drawing/2014/main" id="{D699D93A-239A-07C2-C82B-749CA7F5B0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176" y="502586"/>
              <a:ext cx="2735974" cy="16630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325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124804"/>
              </p:ext>
            </p:extLst>
          </p:nvPr>
        </p:nvGraphicFramePr>
        <p:xfrm>
          <a:off x="609600" y="2804160"/>
          <a:ext cx="10363200" cy="2097024"/>
        </p:xfrm>
        <a:graphic>
          <a:graphicData uri="http://schemas.openxmlformats.org/drawingml/2006/table">
            <a:tbl>
              <a:tblPr/>
              <a:tblGrid>
                <a:gridCol w="345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425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ขั้นตอน</a:t>
                      </a:r>
                      <a:endParaRPr lang="en-US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รายละเอียด</a:t>
                      </a:r>
                      <a:endParaRPr lang="en-US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วัสดุที่ใช้</a:t>
                      </a:r>
                      <a:endParaRPr lang="en-US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25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04040"/>
                          </a:solidFill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เตรียมพื้นผิว</a:t>
                      </a:r>
                      <a:endParaRPr lang="en-US" sz="1400" dirty="0"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04040"/>
                          </a:solidFill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ทำความสะอาดและตรวจสอบโครงสร้าง</a:t>
                      </a:r>
                      <a:endParaRPr lang="en-US" sz="1400" dirty="0"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04040"/>
                          </a:solidFill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ฐานรองรับโซลาร์เซลล์</a:t>
                      </a:r>
                      <a:endParaRPr lang="en-US" sz="1400" dirty="0"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25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04040"/>
                          </a:solidFill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ติดตั้งแผง</a:t>
                      </a:r>
                      <a:endParaRPr lang="en-US" sz="1400" dirty="0"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04040"/>
                          </a:solidFill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ยึดแผงเข้ากับพื้นผิว</a:t>
                      </a:r>
                      <a:endParaRPr lang="en-US" sz="1400" dirty="0"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04040"/>
                          </a:solidFill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ตัวล็อคและสกรู</a:t>
                      </a:r>
                      <a:endParaRPr lang="en-US" sz="1400" dirty="0"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25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04040"/>
                          </a:solidFill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เชื่อมต่อระบบไฟฟ้า</a:t>
                      </a:r>
                      <a:endParaRPr lang="en-US" sz="1400" dirty="0"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04040"/>
                          </a:solidFill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เชื่อมต่อสายไฟไปยังแผงควบคุม</a:t>
                      </a:r>
                      <a:endParaRPr lang="en-US" sz="1400" dirty="0"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04040"/>
                          </a:solidFill>
                          <a:latin typeface="Roboto" pitchFamily="34" charset="0"/>
                          <a:ea typeface="Roboto" pitchFamily="34" charset="-122"/>
                          <a:cs typeface="Roboto" pitchFamily="34" charset="-120"/>
                        </a:rPr>
                        <a:t>สายไฟฟ้าคุณภาพสูง</a:t>
                      </a:r>
                      <a:endParaRPr lang="en-US" sz="1400" dirty="0">
                        <a:latin typeface="Roboto" charset="0"/>
                        <a:ea typeface="Roboto" charset="0"/>
                        <a:cs typeface="Roboto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 0"/>
          <p:cNvSpPr/>
          <p:nvPr/>
        </p:nvSpPr>
        <p:spPr>
          <a:xfrm>
            <a:off x="609600" y="355600"/>
            <a:ext cx="10972800" cy="1219200"/>
          </a:xfrm>
          <a:prstGeom prst="rect">
            <a:avLst/>
          </a:prstGeom>
          <a:noFill/>
          <a:ln/>
        </p:spPr>
        <p:txBody>
          <a:bodyPr wrap="square" rtlCol="0" anchor="ctr" anchorCtr="0"/>
          <a:lstStyle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การติดตั้ง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ea typeface="Calibri"/>
              <a:cs typeface="Angsana New" panose="02020603050405020304" pitchFamily="18" charset="-34"/>
            </a:endParaRPr>
          </a:p>
        </p:txBody>
      </p:sp>
      <p:sp>
        <p:nvSpPr>
          <p:cNvPr id="4" name="Shape 1"/>
          <p:cNvSpPr/>
          <p:nvPr/>
        </p:nvSpPr>
        <p:spPr>
          <a:xfrm>
            <a:off x="1219200" y="1219200"/>
            <a:ext cx="1219200" cy="1219200"/>
          </a:xfrm>
          <a:prstGeom prst="line">
            <a:avLst/>
          </a:prstGeom>
          <a:noFill/>
          <a:ln/>
        </p:spPr>
      </p:sp>
      <p:sp>
        <p:nvSpPr>
          <p:cNvPr id="5" name="Text 2"/>
          <p:cNvSpPr/>
          <p:nvPr/>
        </p:nvSpPr>
        <p:spPr>
          <a:xfrm>
            <a:off x="609600" y="1574800"/>
            <a:ext cx="6032500" cy="787400"/>
          </a:xfrm>
          <a:prstGeom prst="rect">
            <a:avLst/>
          </a:prstGeom>
          <a:noFill/>
          <a:ln/>
        </p:spPr>
        <p:txBody>
          <a:bodyPr wrap="square" rtlCol="0" anchor="ctr"/>
          <a:lstStyle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1400">
                <a:latin typeface="Angsana New" panose="02020603050405020304" pitchFamily="18" charset="-34"/>
                <a:ea typeface="Roboto"/>
                <a:cs typeface="Angsana New" panose="02020603050405020304" pitchFamily="18" charset="-34"/>
              </a:rPr>
              <a:t>การติดตั้งโซลาร์เซลล์ต้องผ่านการวางแผนและเตรียมการตามขั้นตอนที่ละเอียด การเลือกวัสดุและอุปกรณ์ที่เหมาะสมก็สำคัญ</a:t>
            </a:r>
            <a:endParaRPr lang="en-US" sz="1400" dirty="0">
              <a:latin typeface="Angsana New" panose="02020603050405020304" pitchFamily="18" charset="-34"/>
              <a:ea typeface="Roboto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5BCA450B-5044-1EDB-651A-E000D861A1D4}"/>
              </a:ext>
            </a:extLst>
          </p:cNvPr>
          <p:cNvSpPr/>
          <p:nvPr/>
        </p:nvSpPr>
        <p:spPr>
          <a:xfrm>
            <a:off x="3667124" y="6505575"/>
            <a:ext cx="8412480" cy="266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spc="200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PV Inter Solar</a:t>
            </a:r>
            <a:endParaRPr lang="en-US" spc="200" dirty="0">
              <a:ln w="19050">
                <a:solidFill>
                  <a:schemeClr val="tx1"/>
                </a:solidFill>
              </a:ln>
              <a:solidFill>
                <a:srgbClr val="90C226"/>
              </a:solidFill>
            </a:endParaRPr>
          </a:p>
        </p:txBody>
      </p:sp>
      <p:grpSp>
        <p:nvGrpSpPr>
          <p:cNvPr id="10" name="กลุ่ม 9">
            <a:extLst>
              <a:ext uri="{FF2B5EF4-FFF2-40B4-BE49-F238E27FC236}">
                <a16:creationId xmlns:a16="http://schemas.microsoft.com/office/drawing/2014/main" id="{986EBCC7-4533-4E80-E9BA-351DFF9F1F93}"/>
              </a:ext>
            </a:extLst>
          </p:cNvPr>
          <p:cNvGrpSpPr/>
          <p:nvPr/>
        </p:nvGrpSpPr>
        <p:grpSpPr>
          <a:xfrm>
            <a:off x="9041129" y="222091"/>
            <a:ext cx="2933700" cy="1432243"/>
            <a:chOff x="6846176" y="42582"/>
            <a:chExt cx="5345824" cy="2609850"/>
          </a:xfrm>
        </p:grpSpPr>
        <p:pic>
          <p:nvPicPr>
            <p:cNvPr id="11" name="รูปภาพ 10">
              <a:extLst>
                <a:ext uri="{FF2B5EF4-FFF2-40B4-BE49-F238E27FC236}">
                  <a16:creationId xmlns:a16="http://schemas.microsoft.com/office/drawing/2014/main" id="{0E491941-6AFA-E8EE-14A1-DBE57AFB8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150" y="42582"/>
              <a:ext cx="2609850" cy="2609850"/>
            </a:xfrm>
            <a:prstGeom prst="rect">
              <a:avLst/>
            </a:prstGeom>
          </p:spPr>
        </p:pic>
        <p:pic>
          <p:nvPicPr>
            <p:cNvPr id="12" name="รูปภาพ 11">
              <a:extLst>
                <a:ext uri="{FF2B5EF4-FFF2-40B4-BE49-F238E27FC236}">
                  <a16:creationId xmlns:a16="http://schemas.microsoft.com/office/drawing/2014/main" id="{C69534AA-A626-0881-DBEA-6CC715EDFD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176" y="502586"/>
              <a:ext cx="2735974" cy="16630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3982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0"/>
          <p:cNvGraphicFramePr/>
          <p:nvPr>
            <p:extLst>
              <p:ext uri="{D42A27DB-BD31-4B8C-83A1-F6EECF244321}">
                <p14:modId xmlns:p14="http://schemas.microsoft.com/office/powerpoint/2010/main" val="402736765"/>
              </p:ext>
            </p:extLst>
          </p:nvPr>
        </p:nvGraphicFramePr>
        <p:xfrm>
          <a:off x="1524000" y="1917700"/>
          <a:ext cx="1816100" cy="181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1"/>
          <p:cNvGraphicFramePr/>
          <p:nvPr>
            <p:extLst>
              <p:ext uri="{D42A27DB-BD31-4B8C-83A1-F6EECF244321}">
                <p14:modId xmlns:p14="http://schemas.microsoft.com/office/powerpoint/2010/main" val="2493336177"/>
              </p:ext>
            </p:extLst>
          </p:nvPr>
        </p:nvGraphicFramePr>
        <p:xfrm>
          <a:off x="5219700" y="1917700"/>
          <a:ext cx="1816100" cy="181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Chart 2"/>
          <p:cNvGraphicFramePr/>
          <p:nvPr>
            <p:extLst>
              <p:ext uri="{D42A27DB-BD31-4B8C-83A1-F6EECF244321}">
                <p14:modId xmlns:p14="http://schemas.microsoft.com/office/powerpoint/2010/main" val="2833936567"/>
              </p:ext>
            </p:extLst>
          </p:nvPr>
        </p:nvGraphicFramePr>
        <p:xfrm>
          <a:off x="8826500" y="1917700"/>
          <a:ext cx="1816100" cy="181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EC5F4311-9EC1-40D5-AF49-C9401684FF50}"/>
              </a:ext>
            </a:extLst>
          </p:cNvPr>
          <p:cNvSpPr txBox="1"/>
          <p:nvPr/>
        </p:nvSpPr>
        <p:spPr>
          <a:xfrm>
            <a:off x="609600" y="580479"/>
            <a:ext cx="10972800" cy="769441"/>
          </a:xfrm>
          <a:prstGeom prst="rect">
            <a:avLst/>
          </a:prstGeom>
          <a:noFill/>
        </p:spPr>
        <p:txBody>
          <a:bodyPr vertOverflow="overflow" vert="horz" wrap="square" rtlCol="0" anchor="ctr" anchorCtr="0">
            <a:spAutoFit/>
          </a:bodyPr>
          <a:lstStyle/>
          <a:p>
            <a:r>
              <a:rPr lang="th-TH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การใช้งาน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ea typeface="Calibri"/>
              <a:cs typeface="Angsana New" panose="02020603050405020304" pitchFamily="18" charset="-34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69D60DF8-17CD-4EBE-84C4-F93D6B555D83}"/>
              </a:ext>
            </a:extLst>
          </p:cNvPr>
          <p:cNvSpPr txBox="1"/>
          <p:nvPr/>
        </p:nvSpPr>
        <p:spPr>
          <a:xfrm>
            <a:off x="1968500" y="2603500"/>
            <a:ext cx="914400" cy="457200"/>
          </a:xfrm>
          <a:prstGeom prst="rect">
            <a:avLst/>
          </a:prstGeom>
          <a:noFill/>
        </p:spPr>
        <p:txBody>
          <a:bodyPr vertOverflow="overflow" vert="horz" wrap="square" rtlCol="0" anchor="ctr" anchorCtr="1">
            <a:spAutoFit/>
          </a:bodyPr>
          <a:lstStyle/>
          <a:p>
            <a:pPr algn="ctr"/>
            <a:r>
              <a:rPr lang="en-US" sz="240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50%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86A5CB6-6BFE-461F-8CB8-B2D08C79E44F}"/>
              </a:ext>
            </a:extLst>
          </p:cNvPr>
          <p:cNvSpPr txBox="1"/>
          <p:nvPr/>
        </p:nvSpPr>
        <p:spPr>
          <a:xfrm>
            <a:off x="5664200" y="2590800"/>
            <a:ext cx="914400" cy="457200"/>
          </a:xfrm>
          <a:prstGeom prst="rect">
            <a:avLst/>
          </a:prstGeom>
          <a:noFill/>
        </p:spPr>
        <p:txBody>
          <a:bodyPr vertOverflow="overflow" vert="horz" wrap="square" rtlCol="0" anchor="ctr" anchorCtr="1">
            <a:spAutoFit/>
          </a:bodyPr>
          <a:lstStyle/>
          <a:p>
            <a:pPr algn="ctr"/>
            <a:r>
              <a:rPr lang="en-US" sz="240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30%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1D762EE0-2960-40BE-A154-B0C219949260}"/>
              </a:ext>
            </a:extLst>
          </p:cNvPr>
          <p:cNvSpPr txBox="1"/>
          <p:nvPr/>
        </p:nvSpPr>
        <p:spPr>
          <a:xfrm>
            <a:off x="9271000" y="2603500"/>
            <a:ext cx="914400" cy="457200"/>
          </a:xfrm>
          <a:prstGeom prst="rect">
            <a:avLst/>
          </a:prstGeom>
          <a:noFill/>
        </p:spPr>
        <p:txBody>
          <a:bodyPr vertOverflow="overflow" vert="horz" wrap="square" rtlCol="0" anchor="ctr" anchorCtr="1">
            <a:spAutoFit/>
          </a:bodyPr>
          <a:lstStyle/>
          <a:p>
            <a:pPr algn="ctr"/>
            <a:r>
              <a:rPr lang="en-US" sz="240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20%</a:t>
            </a: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4C4D16E6-E64E-435C-B828-FB4F7C705B13}"/>
              </a:ext>
            </a:extLst>
          </p:cNvPr>
          <p:cNvSpPr txBox="1"/>
          <p:nvPr/>
        </p:nvSpPr>
        <p:spPr>
          <a:xfrm>
            <a:off x="914400" y="4023380"/>
            <a:ext cx="3060700" cy="523220"/>
          </a:xfrm>
          <a:prstGeom prst="rect">
            <a:avLst/>
          </a:prstGeom>
          <a:noFill/>
        </p:spPr>
        <p:txBody>
          <a:bodyPr vertOverflow="overflow" vert="horz" wrap="square" rtlCol="0" anchor="b" anchorCtr="1">
            <a:spAutoFit/>
          </a:bodyPr>
          <a:lstStyle/>
          <a:p>
            <a:pPr algn="ctr"/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ใช้เพื่อการอยู่อาศัย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8FD94178-581D-40C5-A587-78D19813EDE5}"/>
              </a:ext>
            </a:extLst>
          </p:cNvPr>
          <p:cNvSpPr txBox="1"/>
          <p:nvPr/>
        </p:nvSpPr>
        <p:spPr>
          <a:xfrm>
            <a:off x="914400" y="4622800"/>
            <a:ext cx="3060700" cy="523220"/>
          </a:xfrm>
          <a:prstGeom prst="rect">
            <a:avLst/>
          </a:prstGeom>
          <a:noFill/>
        </p:spPr>
        <p:txBody>
          <a:bodyPr vertOverflow="overflow" vert="horz" wrap="square" rtlCol="0" anchor="t">
            <a:spAutoFit/>
          </a:bodyPr>
          <a:lstStyle/>
          <a:p>
            <a:pPr algn="ctr"/>
            <a:r>
              <a:rPr lang="th-TH" sz="1400">
                <a:solidFill>
                  <a:srgbClr val="404040"/>
                </a:solidFill>
                <a:latin typeface="Angsana New" panose="02020603050405020304" pitchFamily="18" charset="-34"/>
                <a:ea typeface="Roboto"/>
                <a:cs typeface="Angsana New" panose="02020603050405020304" pitchFamily="18" charset="-34"/>
              </a:rPr>
              <a:t>ใช้พลังงานไฟฟ้าส่วนใหญ่ในบ้านพักอาศัยเพื่อการใช้ชีวิตประจำวัน</a:t>
            </a:r>
            <a:endParaRPr lang="en-US" sz="1400">
              <a:solidFill>
                <a:srgbClr val="404040"/>
              </a:solidFill>
              <a:latin typeface="Angsana New" panose="02020603050405020304" pitchFamily="18" charset="-34"/>
              <a:ea typeface="Roboto"/>
              <a:cs typeface="Angsana New" panose="02020603050405020304" pitchFamily="18" charset="-34"/>
            </a:endParaRP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2527ADDF-1678-4DFB-9592-01C4399FA3C4}"/>
              </a:ext>
            </a:extLst>
          </p:cNvPr>
          <p:cNvSpPr txBox="1"/>
          <p:nvPr/>
        </p:nvSpPr>
        <p:spPr>
          <a:xfrm>
            <a:off x="4559300" y="4036080"/>
            <a:ext cx="3060700" cy="523220"/>
          </a:xfrm>
          <a:prstGeom prst="rect">
            <a:avLst/>
          </a:prstGeom>
          <a:noFill/>
        </p:spPr>
        <p:txBody>
          <a:bodyPr vertOverflow="overflow" vert="horz" wrap="square" rtlCol="0" anchor="b" anchorCtr="1">
            <a:spAutoFit/>
          </a:bodyPr>
          <a:lstStyle/>
          <a:p>
            <a:pPr algn="ctr"/>
            <a:r>
              <a:rPr lang="th-TH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ใช้เพื่อการค้า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55093A3B-E56B-4967-9F4F-ED08491A0F14}"/>
              </a:ext>
            </a:extLst>
          </p:cNvPr>
          <p:cNvSpPr txBox="1"/>
          <p:nvPr/>
        </p:nvSpPr>
        <p:spPr>
          <a:xfrm>
            <a:off x="4559300" y="4610100"/>
            <a:ext cx="3060700" cy="523220"/>
          </a:xfrm>
          <a:prstGeom prst="rect">
            <a:avLst/>
          </a:prstGeom>
          <a:noFill/>
        </p:spPr>
        <p:txBody>
          <a:bodyPr vertOverflow="overflow" vert="horz" wrap="square" rtlCol="0" anchor="t">
            <a:spAutoFit/>
          </a:bodyPr>
          <a:lstStyle/>
          <a:p>
            <a:pPr algn="ctr"/>
            <a:r>
              <a:rPr lang="th-TH" sz="1400">
                <a:solidFill>
                  <a:srgbClr val="404040"/>
                </a:solidFill>
                <a:latin typeface="Angsana New" panose="02020603050405020304" pitchFamily="18" charset="-34"/>
                <a:ea typeface="Roboto"/>
                <a:cs typeface="Angsana New" panose="02020603050405020304" pitchFamily="18" charset="-34"/>
              </a:rPr>
              <a:t>ธุรกิจใช้พลังงานอย่างมีประสิทธิภาพเพื่อลดต้นทุนด้านพลังงาน</a:t>
            </a:r>
            <a:endParaRPr lang="en-US" sz="1400">
              <a:solidFill>
                <a:srgbClr val="404040"/>
              </a:solidFill>
              <a:latin typeface="Angsana New" panose="02020603050405020304" pitchFamily="18" charset="-34"/>
              <a:ea typeface="Roboto"/>
              <a:cs typeface="Angsana New" panose="02020603050405020304" pitchFamily="18" charset="-34"/>
            </a:endParaRP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4EEE31CF-9F50-4B4A-A2FF-BA9106265165}"/>
              </a:ext>
            </a:extLst>
          </p:cNvPr>
          <p:cNvSpPr txBox="1"/>
          <p:nvPr/>
        </p:nvSpPr>
        <p:spPr>
          <a:xfrm>
            <a:off x="8204200" y="4023380"/>
            <a:ext cx="3060700" cy="523220"/>
          </a:xfrm>
          <a:prstGeom prst="rect">
            <a:avLst/>
          </a:prstGeom>
          <a:noFill/>
        </p:spPr>
        <p:txBody>
          <a:bodyPr vertOverflow="overflow" vert="horz" wrap="square" rtlCol="0" anchor="b" anchorCtr="1">
            <a:spAutoFit/>
          </a:bodyPr>
          <a:lstStyle/>
          <a:p>
            <a:pPr algn="ctr"/>
            <a:r>
              <a:rPr lang="th-TH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นำไปใช้ในเกษตรกรรม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24505046-FA9E-4253-8F79-FD0EB9225040}"/>
              </a:ext>
            </a:extLst>
          </p:cNvPr>
          <p:cNvSpPr txBox="1"/>
          <p:nvPr/>
        </p:nvSpPr>
        <p:spPr>
          <a:xfrm>
            <a:off x="8204200" y="4610100"/>
            <a:ext cx="3060700" cy="523220"/>
          </a:xfrm>
          <a:prstGeom prst="rect">
            <a:avLst/>
          </a:prstGeom>
          <a:noFill/>
        </p:spPr>
        <p:txBody>
          <a:bodyPr vertOverflow="overflow" vert="horz" wrap="square" rtlCol="0" anchor="t">
            <a:spAutoFit/>
          </a:bodyPr>
          <a:lstStyle/>
          <a:p>
            <a:pPr algn="ctr"/>
            <a:r>
              <a:rPr lang="th-TH" sz="1400">
                <a:solidFill>
                  <a:srgbClr val="404040"/>
                </a:solidFill>
                <a:latin typeface="Angsana New" panose="02020603050405020304" pitchFamily="18" charset="-34"/>
                <a:ea typeface="Roboto"/>
                <a:cs typeface="Angsana New" panose="02020603050405020304" pitchFamily="18" charset="-34"/>
              </a:rPr>
              <a:t>ใช้โซลาร์เซลล์เพื่อให้พลังงานในการทำเกษตรกรรมอย่างยั่งยืน</a:t>
            </a:r>
            <a:endParaRPr lang="en-US" sz="1400">
              <a:solidFill>
                <a:srgbClr val="404040"/>
              </a:solidFill>
              <a:latin typeface="Angsana New" panose="02020603050405020304" pitchFamily="18" charset="-34"/>
              <a:ea typeface="Roboto"/>
              <a:cs typeface="Angsana New" panose="02020603050405020304" pitchFamily="18" charset="-34"/>
            </a:endParaRP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883ED63D-5EF5-F39A-679B-4637F1B69F3F}"/>
              </a:ext>
            </a:extLst>
          </p:cNvPr>
          <p:cNvSpPr/>
          <p:nvPr/>
        </p:nvSpPr>
        <p:spPr>
          <a:xfrm>
            <a:off x="3667124" y="6505575"/>
            <a:ext cx="8412480" cy="266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spc="200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PV Inter Solar</a:t>
            </a:r>
            <a:endParaRPr lang="en-US" spc="200" dirty="0">
              <a:ln w="19050">
                <a:solidFill>
                  <a:schemeClr val="tx1"/>
                </a:solidFill>
              </a:ln>
              <a:solidFill>
                <a:srgbClr val="90C226"/>
              </a:solidFill>
            </a:endParaRPr>
          </a:p>
        </p:txBody>
      </p:sp>
      <p:grpSp>
        <p:nvGrpSpPr>
          <p:cNvPr id="16" name="กลุ่ม 15">
            <a:extLst>
              <a:ext uri="{FF2B5EF4-FFF2-40B4-BE49-F238E27FC236}">
                <a16:creationId xmlns:a16="http://schemas.microsoft.com/office/drawing/2014/main" id="{D8615C9D-5B10-2B34-FA4F-0768A5D4465C}"/>
              </a:ext>
            </a:extLst>
          </p:cNvPr>
          <p:cNvGrpSpPr/>
          <p:nvPr/>
        </p:nvGrpSpPr>
        <p:grpSpPr>
          <a:xfrm>
            <a:off x="9041129" y="222091"/>
            <a:ext cx="2933700" cy="1432243"/>
            <a:chOff x="6846176" y="42582"/>
            <a:chExt cx="5345824" cy="2609850"/>
          </a:xfrm>
        </p:grpSpPr>
        <p:pic>
          <p:nvPicPr>
            <p:cNvPr id="17" name="รูปภาพ 16">
              <a:extLst>
                <a:ext uri="{FF2B5EF4-FFF2-40B4-BE49-F238E27FC236}">
                  <a16:creationId xmlns:a16="http://schemas.microsoft.com/office/drawing/2014/main" id="{8EA872E1-C6E8-A875-320B-41033016B1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150" y="42582"/>
              <a:ext cx="2609850" cy="2609850"/>
            </a:xfrm>
            <a:prstGeom prst="rect">
              <a:avLst/>
            </a:prstGeom>
          </p:spPr>
        </p:pic>
        <p:pic>
          <p:nvPicPr>
            <p:cNvPr id="18" name="รูปภาพ 17">
              <a:extLst>
                <a:ext uri="{FF2B5EF4-FFF2-40B4-BE49-F238E27FC236}">
                  <a16:creationId xmlns:a16="http://schemas.microsoft.com/office/drawing/2014/main" id="{40E1423D-90A6-5A22-2181-991D5AEEEEF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176" y="502586"/>
              <a:ext cx="2735974" cy="16630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568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BB6BA39-603D-A937-76BC-C8B95454A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414"/>
            <a:ext cx="10972800" cy="1230485"/>
          </a:xfrm>
        </p:spPr>
        <p:txBody>
          <a:bodyPr/>
          <a:lstStyle/>
          <a:p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อนาคตของโซลา</a:t>
            </a:r>
            <a:r>
              <a:rPr lang="th-TH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เซลล์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131E505-573F-3C65-6B84-173097E4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439" y="1943826"/>
            <a:ext cx="5157787" cy="593840"/>
          </a:xfrm>
        </p:spPr>
        <p:txBody>
          <a:bodyPr/>
          <a:lstStyle/>
          <a:p>
            <a:r>
              <a:rPr lang="th-TH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นวัตกรรมใหม่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586E1567-88CF-AB2D-F7EA-7F8E5F74F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การพัฒนาเทคโนโลยีใหม่ช่วยเพิ่มประสิทธิภาพและลดต้นทุนการผลิตโซลา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</a:t>
            </a:r>
            <a:endParaRPr lang="en-US" sz="2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FDE58AB0-9555-4E73-8E3C-FE01E4679D67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th-TH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นโยบายสนับสนุน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ตัวแทนข้อความ 5">
            <a:extLst>
              <a:ext uri="{FF2B5EF4-FFF2-40B4-BE49-F238E27FC236}">
                <a16:creationId xmlns:a16="http://schemas.microsoft.com/office/drawing/2014/main" id="{DA1D48F0-DC77-A492-44F3-C2D4A9280686}"/>
              </a:ext>
            </a:extLst>
          </p:cNvPr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r>
              <a:rPr lang="th-TH" sz="2000">
                <a:latin typeface="Angsana New" panose="02020603050405020304" pitchFamily="18" charset="-34"/>
                <a:cs typeface="Angsana New" panose="02020603050405020304" pitchFamily="18" charset="-34"/>
              </a:rPr>
              <a:t>รัฐบาลหลายประเทศมีนโยบายสนับสนุนการใช้พลังงานทดแทนเพื่อส่งเสริมการใช้งานโซลาร์เซลล์</a:t>
            </a:r>
            <a:endParaRPr lang="en-US" sz="20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ตัวแทนข้อความ 6">
            <a:extLst>
              <a:ext uri="{FF2B5EF4-FFF2-40B4-BE49-F238E27FC236}">
                <a16:creationId xmlns:a16="http://schemas.microsoft.com/office/drawing/2014/main" id="{CB0ABB3B-BECF-4EC9-B17A-B06D937839FF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960665" y="3752850"/>
            <a:ext cx="5157787" cy="593840"/>
          </a:xfrm>
        </p:spPr>
        <p:txBody>
          <a:bodyPr/>
          <a:lstStyle/>
          <a:p>
            <a:r>
              <a:rPr lang="th-TH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การใช้งานที่หลากหลาย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ตัวแทนข้อความ 7">
            <a:extLst>
              <a:ext uri="{FF2B5EF4-FFF2-40B4-BE49-F238E27FC236}">
                <a16:creationId xmlns:a16="http://schemas.microsoft.com/office/drawing/2014/main" id="{AC035844-9D8C-DBB2-A079-C5C07508D947}"/>
              </a:ext>
            </a:extLst>
          </p:cNvPr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โซลา</a:t>
            </a:r>
            <a:r>
              <a:rPr lang="th-TH" sz="2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ร์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เซลล์ถูกนำไปใช้ในแอปพลิเคชันใหม่ ๆ อย่างต่อเนื่อง เช่น ยานยนต์ไฟฟ้าและอุปกรณ์ </a:t>
            </a:r>
            <a:r>
              <a:rPr lang="en-US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IoT</a:t>
            </a:r>
          </a:p>
        </p:txBody>
      </p:sp>
      <p:pic>
        <p:nvPicPr>
          <p:cNvPr id="10" name="ตัวแทนรูปภาพ 9">
            <a:extLst>
              <a:ext uri="{FF2B5EF4-FFF2-40B4-BE49-F238E27FC236}">
                <a16:creationId xmlns:a16="http://schemas.microsoft.com/office/drawing/2014/main" id="{0B2A142C-25C2-FAC5-608C-C3A37A8378BE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2"/>
          <a:srcRect t="12465" b="12465"/>
          <a:stretch>
            <a:fillRect/>
          </a:stretch>
        </p:blipFill>
        <p:spPr/>
      </p:pic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C54A9F96-314B-958B-0FA9-C2C6D4F3B7AE}"/>
              </a:ext>
            </a:extLst>
          </p:cNvPr>
          <p:cNvSpPr/>
          <p:nvPr/>
        </p:nvSpPr>
        <p:spPr>
          <a:xfrm>
            <a:off x="3667124" y="6505575"/>
            <a:ext cx="8412480" cy="266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spc="200" dirty="0">
                <a:ln w="1905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PV Inter Solar</a:t>
            </a:r>
            <a:endParaRPr lang="en-US" spc="200" dirty="0">
              <a:ln w="19050">
                <a:solidFill>
                  <a:schemeClr val="tx1"/>
                </a:solidFill>
              </a:ln>
              <a:solidFill>
                <a:srgbClr val="90C226"/>
              </a:solidFill>
            </a:endParaRPr>
          </a:p>
        </p:txBody>
      </p:sp>
      <p:grpSp>
        <p:nvGrpSpPr>
          <p:cNvPr id="12" name="กลุ่ม 11">
            <a:extLst>
              <a:ext uri="{FF2B5EF4-FFF2-40B4-BE49-F238E27FC236}">
                <a16:creationId xmlns:a16="http://schemas.microsoft.com/office/drawing/2014/main" id="{C4F2765F-F6C9-E3B2-3154-512478846183}"/>
              </a:ext>
            </a:extLst>
          </p:cNvPr>
          <p:cNvGrpSpPr/>
          <p:nvPr/>
        </p:nvGrpSpPr>
        <p:grpSpPr>
          <a:xfrm>
            <a:off x="9041129" y="222091"/>
            <a:ext cx="2933700" cy="1432243"/>
            <a:chOff x="6846176" y="42582"/>
            <a:chExt cx="5345824" cy="2609850"/>
          </a:xfrm>
        </p:grpSpPr>
        <p:pic>
          <p:nvPicPr>
            <p:cNvPr id="13" name="รูปภาพ 12">
              <a:extLst>
                <a:ext uri="{FF2B5EF4-FFF2-40B4-BE49-F238E27FC236}">
                  <a16:creationId xmlns:a16="http://schemas.microsoft.com/office/drawing/2014/main" id="{15E2B36E-C31E-CCD4-BCB7-1B1C7392EB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150" y="42582"/>
              <a:ext cx="2609850" cy="2609850"/>
            </a:xfrm>
            <a:prstGeom prst="rect">
              <a:avLst/>
            </a:prstGeom>
          </p:spPr>
        </p:pic>
        <p:pic>
          <p:nvPicPr>
            <p:cNvPr id="14" name="รูปภาพ 13">
              <a:extLst>
                <a:ext uri="{FF2B5EF4-FFF2-40B4-BE49-F238E27FC236}">
                  <a16:creationId xmlns:a16="http://schemas.microsoft.com/office/drawing/2014/main" id="{599EE805-3023-B510-3E88-FD1408B131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176" y="502586"/>
              <a:ext cx="2735974" cy="16630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8517688"/>
      </p:ext>
    </p:extLst>
  </p:cSld>
  <p:clrMapOvr>
    <a:masterClrMapping/>
  </p:clrMapOvr>
</p:sld>
</file>

<file path=ppt/theme/theme1.xml><?xml version="1.0" encoding="utf-8"?>
<a:theme xmlns:a="http://schemas.openxmlformats.org/drawingml/2006/main" name="Drif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2.1" id="{19F6FF4A-BFB8-D448-81DB-A8F1C71F8E46}" vid="{CDCDF023-17A4-CF46-89DD-D6386F64A917}"/>
    </a:ext>
  </a:extLst>
</a:theme>
</file>

<file path=ppt/theme/theme2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0DC765D-835A-4E8E-A1EE-7A356EFF1369}">
  <we:reference id="wa200005566" version="3.0.0.2" store="th-TH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890</Words>
  <Application>Microsoft Office PowerPoint</Application>
  <PresentationFormat>แบบจอกว้าง</PresentationFormat>
  <Paragraphs>89</Paragraphs>
  <Slides>9</Slides>
  <Notes>2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2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7" baseType="lpstr">
      <vt:lpstr>Angsana New</vt:lpstr>
      <vt:lpstr>Arial</vt:lpstr>
      <vt:lpstr>Calibri</vt:lpstr>
      <vt:lpstr>Roboto</vt:lpstr>
      <vt:lpstr>Trebuchet MS</vt:lpstr>
      <vt:lpstr>Wingdings 3</vt:lpstr>
      <vt:lpstr>Drift</vt:lpstr>
      <vt:lpstr>เหลี่ยมเพชร</vt:lpstr>
      <vt:lpstr>โซลาร์เซลล์</vt:lpstr>
      <vt:lpstr>โซลาร์เซลล์คืออะไร</vt:lpstr>
      <vt:lpstr>ประเภทโซลาร์เซลล์</vt:lpstr>
      <vt:lpstr>ข้อดีข้อเสีย</vt:lpstr>
      <vt:lpstr>คำศัพท์ที่ควรทราบ</vt:lpstr>
      <vt:lpstr>คำศัพท์ที่ควรทราบ</vt:lpstr>
      <vt:lpstr>งานนำเสนอ PowerPoint</vt:lpstr>
      <vt:lpstr>งานนำเสนอ PowerPoint</vt:lpstr>
      <vt:lpstr>อนาคตของโซลาร์เซลล์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Chitgasame RM</dc:creator>
  <cp:lastModifiedBy>Chitgasame RM</cp:lastModifiedBy>
  <cp:revision>2</cp:revision>
  <dcterms:created xsi:type="dcterms:W3CDTF">2024-12-18T18:54:42Z</dcterms:created>
  <dcterms:modified xsi:type="dcterms:W3CDTF">2024-12-19T15:47:21Z</dcterms:modified>
</cp:coreProperties>
</file>