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BAC9CD-5304-BAF8-D58C-F96B577C1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0FE3C79-487E-EB27-5EAE-30B6492A1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0DE91C9-64C6-42BC-449B-C3AFF36E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AE6D6F7-0133-3CF5-7181-2CD9AD91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722105D-22DB-8E41-0C72-5D633DB0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1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2A091AD-DFAA-CC0E-4858-182361B6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489A488-8090-717E-1859-AB9B47A8D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F8CA92C-D838-E419-F7DC-5FD6EFA9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0552E46-89E0-97E7-7F20-8B9811C3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3AB2AFD-D33D-0F46-43A0-2BD5EDC44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5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CA1469C4-5018-F109-2840-B580856E2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2463801-7A1C-6696-4386-51F06C61B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7786CBC-3020-22C4-C700-515544C81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BA33028-0619-E51E-4AEF-19522009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17694C4-0269-1564-04D1-D89AFC85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1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39DE49C-4216-6C1D-EDF2-7D1C35E54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526F473-7A51-B180-0F2B-A1B9A5598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0CA303B-9E15-6C02-7CBB-92CCEAF41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A2375E6-7F30-D3FD-27EF-C31D1621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DEAF35-B8B4-289B-7C77-94A7C82B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98F58B-C0C2-AC95-7685-5F0B9A5C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90ED3ED-407E-E6FC-CBC4-104D91BFF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F30717B-D942-49F0-59A3-5C14B4FA0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C1813C8-6BEA-9805-E91E-657D513E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CA43234-47F8-99B6-DCEB-6F8A429C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5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0AE04-12C1-A36B-52F8-19CF4ADC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05DCA56-DB6D-20AD-45C5-B4089721C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992A1C1-475F-B7F7-2042-BDAE6C8E6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2281E61-1381-3112-6C0C-15A015E0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89959E7-2BBE-73BC-649D-0B56CD64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2891AC2-3895-D5AF-A7E1-208D3F1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C98A2D-7E17-91B4-6B79-7EB2CA85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6ABE255-8794-6BC2-B03A-C7B164198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2B6640D-07B8-A554-E501-5DC81F398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1CE2874-07AC-67A2-B72F-44F0F3697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95470B2-42A4-402B-06FC-7266BFD24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F830ED8B-4807-0B9E-0A51-28D7EB16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F1E2C017-A4C4-D92C-F7E5-6B74CD44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A779B64-BF33-91CC-1909-61F1E5A0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5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2396CD-12E9-4275-E40E-F0340208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63011DE-9E0B-7EC1-19BA-7A369BAF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5A29EED-9D98-CCB1-0207-CAD98D34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501C4B7C-243D-8489-CB8D-84B7A293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5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6FF7E64-EE20-DD48-7628-9C567B3CF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F19854D1-9FB4-4382-B4C1-A0E1C69A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9D5B318-8977-BE91-B415-424F0103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C8BC484-EB34-D0BC-9989-41A8590E9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B7BA11F-B03D-B7AF-F1C1-0E3CE3C3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6BDDA5C-8D4F-C2D8-66CB-5606EE48D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C553913-08E3-26B3-763B-4172AB1E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A5F6D4A-F022-2F25-8185-3A7F0FF0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53709DE-B39D-3366-0920-2BCB4A796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1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703A2BF-6C03-67A8-53FE-C85529BE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C55E866-3C7A-6E77-9FC6-D0494582E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82C5008-BEFE-2B2F-2394-65D0A2EBB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8296FEB-295D-C03C-A4BC-AE07C37B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ECD7BC4-1EA3-94D1-FC57-7523FF61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DF74841-B457-2E71-EC9E-1B914DF8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3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3F6BABAD-2BC9-356A-9AB8-3EA94148C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F6C1EB9-1069-AB09-36A7-D4AC1CA3D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8780C56-5D40-FE09-2042-4B9B67DBD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2196-0920-4AE0-BCC1-BEB1B485EB7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ABAF750-41AF-5DD9-47C3-768A43CD9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B849DAB-F4FD-24B3-94AC-3D79C9697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998D1-6AE6-429F-9ED5-F5B8CF1C9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0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C1DE1C1-8209-3882-7BF3-E593B185A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030413"/>
              </p:ext>
            </p:extLst>
          </p:nvPr>
        </p:nvGraphicFramePr>
        <p:xfrm>
          <a:off x="583692" y="685800"/>
          <a:ext cx="10250424" cy="5737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758">
                  <a:extLst>
                    <a:ext uri="{9D8B030D-6E8A-4147-A177-3AD203B41FA5}">
                      <a16:colId xmlns:a16="http://schemas.microsoft.com/office/drawing/2014/main" val="1948657135"/>
                    </a:ext>
                  </a:extLst>
                </a:gridCol>
                <a:gridCol w="8376666">
                  <a:extLst>
                    <a:ext uri="{9D8B030D-6E8A-4147-A177-3AD203B41FA5}">
                      <a16:colId xmlns:a16="http://schemas.microsoft.com/office/drawing/2014/main" val="2991877265"/>
                    </a:ext>
                  </a:extLst>
                </a:gridCol>
              </a:tblGrid>
              <a:tr h="2703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ตัวชี้วัด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EGAT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320133972"/>
                  </a:ext>
                </a:extLst>
              </a:tr>
              <a:tr h="270321">
                <a:tc rowSpan="3">
                  <a:txBody>
                    <a:bodyPr/>
                    <a:lstStyle/>
                    <a:p>
                      <a:pPr marL="0" marR="0" indent="158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อัตราส่วนลด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20%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125287005"/>
                  </a:ext>
                </a:extLst>
              </a:tr>
              <a:tr h="7489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อัตราค่าไฟจ่ายที่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ของระบบ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Solar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ที่ผลิตได้ทั้งช่วง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On-Peak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และ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ในอัตราเดียวที่ 3.3471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4.1839 หรือลดลง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จากค่าไฟที่ต้องจ่าย)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718942907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แพงกว่าราคาจริงถึง 28.55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ทำให้ค่าไฟฟ้าลดจริงไม่ถึง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829958493"/>
                  </a:ext>
                </a:extLst>
              </a:tr>
              <a:tr h="9334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รับประกัน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มีการเปลี่ยนอินเวอร์เตอร์และแบตเตอรี่ให้ในปีที่ 15 และรับประกัน 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O&amp;M 2 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ปี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482295625"/>
                  </a:ext>
                </a:extLst>
              </a:tr>
              <a:tr h="914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O&amp;M 2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 แสดงว่าหลังจากปีที่ 2 แล้ว มหาวิทยาลัยต้องตั้งงบประมาณบำรุงรักษาเอง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ไม่ระบุการล้างแผง การบำรุงรักษาอุปกรณ์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219929898"/>
                  </a:ext>
                </a:extLst>
              </a:tr>
              <a:tr h="45213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15 ปี หลังปีที่ 15 ระบบจะเป็นของ มทร.ล้านนา (ประหยัดได้ 100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%)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84519995"/>
                  </a:ext>
                </a:extLst>
              </a:tr>
              <a:tr h="452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อายุสัญญาสั้น มทร.ล้านนา เป็นเจ้าของโซล่าเซลล์เร็ว ประหยัดค่าไฟฟ้าได้มากขึ้น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720750314"/>
                  </a:ext>
                </a:extLst>
              </a:tr>
              <a:tr h="27032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NPV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38,793,055 บาท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52581905"/>
                  </a:ext>
                </a:extLst>
              </a:tr>
              <a:tr h="2703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อันดับสาม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ค่าไฟฟ้าช่วง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แพงกว่าราคาจริงถึง 28.55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ทำให้ค่าไฟฟ้าลดจริงไม่ถึง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</a:t>
                      </a:r>
                      <a:br>
                        <a:rPr lang="th-TH" sz="1800" b="1" kern="100" dirty="0">
                          <a:effectLst/>
                          <a:cs typeface="+mn-cs"/>
                        </a:rPr>
                      </a:br>
                      <a:r>
                        <a:rPr lang="th-TH" sz="1800" b="1" kern="100" dirty="0">
                          <a:effectLst/>
                          <a:cs typeface="+mn-cs"/>
                        </a:rPr>
                        <a:t>ตั้งงบประมาณบำรุงรักษาเอง</a:t>
                      </a:r>
                      <a:r>
                        <a:rPr lang="th-TH" sz="1800" b="1" kern="100" dirty="0">
                          <a:effectLst/>
                          <a:latin typeface="Aptos" panose="020B0004020202020204" pitchFamily="34" charset="0"/>
                          <a:cs typeface="+mn-cs"/>
                        </a:rPr>
                        <a:t>เป็นภาระของ มทร.ล้านนา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6811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99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C1DE1C1-8209-3882-7BF3-E593B185A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52970"/>
              </p:ext>
            </p:extLst>
          </p:nvPr>
        </p:nvGraphicFramePr>
        <p:xfrm>
          <a:off x="605028" y="678942"/>
          <a:ext cx="10369296" cy="5470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3847">
                  <a:extLst>
                    <a:ext uri="{9D8B030D-6E8A-4147-A177-3AD203B41FA5}">
                      <a16:colId xmlns:a16="http://schemas.microsoft.com/office/drawing/2014/main" val="1948657135"/>
                    </a:ext>
                  </a:extLst>
                </a:gridCol>
                <a:gridCol w="8545449">
                  <a:extLst>
                    <a:ext uri="{9D8B030D-6E8A-4147-A177-3AD203B41FA5}">
                      <a16:colId xmlns:a16="http://schemas.microsoft.com/office/drawing/2014/main" val="3491569349"/>
                    </a:ext>
                  </a:extLst>
                </a:gridCol>
              </a:tblGrid>
              <a:tr h="145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ตัวชี้วัด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MEA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320133972"/>
                  </a:ext>
                </a:extLst>
              </a:tr>
              <a:tr h="145472">
                <a:tc rowSpan="3">
                  <a:txBody>
                    <a:bodyPr/>
                    <a:lstStyle/>
                    <a:p>
                      <a:pPr marL="0" marR="0" indent="158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อัตราส่วนลด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20%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125287005"/>
                  </a:ext>
                </a:extLst>
              </a:tr>
              <a:tr h="7857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อัตราค่าไฟจ่ายที่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ของระบบ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Solar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ที่ผลิต (ลดจากค่าไฟเดิม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%)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แยกเป็นจ่ายในช่วง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On-Peak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3.3471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4.1839) และช่วง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2.0803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2.6037)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718942907"/>
                  </a:ext>
                </a:extLst>
              </a:tr>
              <a:tr h="4747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cs typeface="+mn-cs"/>
                        </a:rPr>
                        <a:t>On-Peak, Off-Peak 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ลดเท่ากัน 20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829958493"/>
                  </a:ext>
                </a:extLst>
              </a:tr>
              <a:tr h="923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มีการรับประกันแผง 20 ปี อิน</a:t>
                      </a:r>
                      <a:r>
                        <a:rPr lang="th-TH" sz="1800" b="1" kern="100" dirty="0" err="1">
                          <a:effectLst/>
                          <a:cs typeface="+mn-cs"/>
                        </a:rPr>
                        <a:t>เวอร์เต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อร์ 10 ปี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O&amp;M 2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 ไม่มีการเปลี่ยนอุปกรณ์หลังปีที่ 2 ต้องตั้งงบประมาณบำรุงรักษาเอง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482295625"/>
                  </a:ext>
                </a:extLst>
              </a:tr>
              <a:tr h="904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O&amp;M 2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 แสดงว่าหลังจากปีที่ 2 แล้ว มหาวิทยาลัยต้องตั้งงบประมาณบำรุงรักษาเอง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ไม่ระบุการล้างแผง การบำรุงรักษาอุปกรณ์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219929898"/>
                  </a:ext>
                </a:extLst>
              </a:tr>
              <a:tr h="4364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ปี หลังปีที่ 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ระบบจะเป็นของ มทร.ล้านนา (ประหยัดได้ 100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%)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84519995"/>
                  </a:ext>
                </a:extLst>
              </a:tr>
              <a:tr h="4875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 20 ปี 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720750314"/>
                  </a:ext>
                </a:extLst>
              </a:tr>
              <a:tr h="1454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NPV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31,246,488.03 บาท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52581905"/>
                  </a:ext>
                </a:extLst>
              </a:tr>
              <a:tr h="145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อันดับสี่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ตั้งงบประมาณบำรุงรักษาเอง</a:t>
                      </a:r>
                      <a:r>
                        <a:rPr lang="th-TH" sz="1800" b="1" kern="100" dirty="0">
                          <a:effectLst/>
                          <a:latin typeface="Aptos" panose="020B0004020202020204" pitchFamily="34" charset="0"/>
                          <a:cs typeface="+mn-cs"/>
                        </a:rPr>
                        <a:t>เป็นภาระของ มทร.ล้านนา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6811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7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C1DE1C1-8209-3882-7BF3-E593B185A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052033"/>
              </p:ext>
            </p:extLst>
          </p:nvPr>
        </p:nvGraphicFramePr>
        <p:xfrm>
          <a:off x="593217" y="692658"/>
          <a:ext cx="10369296" cy="5456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658">
                  <a:extLst>
                    <a:ext uri="{9D8B030D-6E8A-4147-A177-3AD203B41FA5}">
                      <a16:colId xmlns:a16="http://schemas.microsoft.com/office/drawing/2014/main" val="1948657135"/>
                    </a:ext>
                  </a:extLst>
                </a:gridCol>
                <a:gridCol w="8533638">
                  <a:extLst>
                    <a:ext uri="{9D8B030D-6E8A-4147-A177-3AD203B41FA5}">
                      <a16:colId xmlns:a16="http://schemas.microsoft.com/office/drawing/2014/main" val="1218740742"/>
                    </a:ext>
                  </a:extLst>
                </a:gridCol>
              </a:tblGrid>
              <a:tr h="145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ตัวชี้วัด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Thai Renewable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320133972"/>
                  </a:ext>
                </a:extLst>
              </a:tr>
              <a:tr h="145472">
                <a:tc rowSpan="3">
                  <a:txBody>
                    <a:bodyPr/>
                    <a:lstStyle/>
                    <a:p>
                      <a:pPr marL="0" marR="0" indent="158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อัตราส่วนลด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10%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125287005"/>
                  </a:ext>
                </a:extLst>
              </a:tr>
              <a:tr h="78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อัตราค่าไฟจ่ายที่ 9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ของระบบ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Solar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ที่ผลิต (ลดจากค่าไฟเดิม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10%)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แยกเป็นจ่ายในช่วง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On-Peak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3.7655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90%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4.1839) และจ่ายคืนในช่วง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0.2603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10%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2.6037)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718942907"/>
                  </a:ext>
                </a:extLst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ถูกมากผิดปกติ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829958493"/>
                  </a:ext>
                </a:extLst>
              </a:tr>
              <a:tr h="923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รับประกัน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รับประกันอุปกรณ์ตลอดอายุสัญญา รับประกันจะดำเนินการเข้าตรวจสอบระบบและทำความสะอาดอย่างน้อย 2 ครั้งต่อปี หรือทุก 6 เดือน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482295625"/>
                  </a:ext>
                </a:extLst>
              </a:tr>
              <a:tr h="904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ตรวจสอบระบบและทำความสะอาดอย่างน้อย 2 ครั้งต่อปี หรือทุก 6 เดือน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 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ระบุการล้างแผง แต่ไม่ระบุการบำรุงรักษาอุปกรณ์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219929898"/>
                  </a:ext>
                </a:extLst>
              </a:tr>
              <a:tr h="4364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 ปี หลังปีที่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 ระบบจะเป็นของ มทร.ล้านนา (ประหยัดได้ 100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84519995"/>
                  </a:ext>
                </a:extLst>
              </a:tr>
              <a:tr h="477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อายุสัญญา 20 ปี 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720750314"/>
                  </a:ext>
                </a:extLst>
              </a:tr>
              <a:tr h="1454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NPV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13,676,020.00 บาท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52581905"/>
                  </a:ext>
                </a:extLst>
              </a:tr>
              <a:tr h="145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อันดับห้า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ค่าไฟฟ้าช่วง </a:t>
                      </a:r>
                      <a:r>
                        <a:rPr lang="en-US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ถูกมาก แต่ให้ผลตอบแทนต่ำ ทำให้ไม่เชื่อว่าราคาค่าไฟฟ้าจะถูกลงมาจริง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6811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367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C1DE1C1-8209-3882-7BF3-E593B185A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65224"/>
              </p:ext>
            </p:extLst>
          </p:nvPr>
        </p:nvGraphicFramePr>
        <p:xfrm>
          <a:off x="602742" y="688010"/>
          <a:ext cx="10268712" cy="5441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1948657135"/>
                    </a:ext>
                  </a:extLst>
                </a:gridCol>
                <a:gridCol w="8452104">
                  <a:extLst>
                    <a:ext uri="{9D8B030D-6E8A-4147-A177-3AD203B41FA5}">
                      <a16:colId xmlns:a16="http://schemas.microsoft.com/office/drawing/2014/main" val="632632201"/>
                    </a:ext>
                  </a:extLst>
                </a:gridCol>
              </a:tblGrid>
              <a:tr h="145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ตัวชี้วัด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Tasaki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320133972"/>
                  </a:ext>
                </a:extLst>
              </a:tr>
              <a:tr h="145472">
                <a:tc rowSpan="3">
                  <a:txBody>
                    <a:bodyPr/>
                    <a:lstStyle/>
                    <a:p>
                      <a:pPr marL="0" marR="0" indent="158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อัตราส่วนลด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20%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125287005"/>
                  </a:ext>
                </a:extLst>
              </a:tr>
              <a:tr h="737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อัตราค่าไฟจ่ายที่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ของระบบ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Solar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ที่ผลิตได้ทั้งช่วง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On-Peak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และ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ในอัตราเดียวที่ 3.3471 (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4.1839 หรือลดลง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30%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ไฟที่ต้องจ่าย)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718942907"/>
                  </a:ext>
                </a:extLst>
              </a:tr>
              <a:tr h="504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ส่วนลด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30%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ไม่น่าถูกต้อง เพราะค่าไฟฟ้าช่วง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แพงกว่าราคาจริงถึง 28.55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ทำให้ค่าไฟฟ้าลดจริงไม่ถึง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829958493"/>
                  </a:ext>
                </a:extLst>
              </a:tr>
              <a:tr h="9334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รับประกัน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รับประกันอุปกรณ์ตลอดอายุสัญญา รับประกันจะดำเนินการเข้าตรวจสอบระบบและทำความสะอาดอย่างน้อย 2 ครั้งต่อปี หรือทุก 6 เดือน โดยสนับสนุนเป็นงบประมาณให้ทีมช่างและนักศึกษาได้ดำเนินการ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482295625"/>
                  </a:ext>
                </a:extLst>
              </a:tr>
              <a:tr h="895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ตรวจสอบระบบและทำความสะอาดอย่างน้อย 2 ครั้งต่อปี หรือทุก 6 เดือน มีเงินสนับสนุนให้นักศึกษาได้ดำเนินการ และเนื่องจากโซล่าเซลล์ส่วนใหญ่ติดตั้งบนหลังคาอาคารที่เป็นที่สูง ดังนั้นจึงอาจเกิดอันตรายกับนักศึกษาได้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ระบุการล้างแผง แต่ไม่ระบุการบำรุงรักษาอุปกรณ์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219929898"/>
                  </a:ext>
                </a:extLst>
              </a:tr>
              <a:tr h="4364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ปี หลังปีที่ 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ระบบจะเป็นของ มทร.ล้านนา (ประหยัดได้ 100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%)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84519995"/>
                  </a:ext>
                </a:extLst>
              </a:tr>
              <a:tr h="477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 20 ปี 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720750314"/>
                  </a:ext>
                </a:extLst>
              </a:tr>
              <a:tr h="1454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NPV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42,188,764.81 บาท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52581905"/>
                  </a:ext>
                </a:extLst>
              </a:tr>
              <a:tr h="145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อันดับสอง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ค่าไฟฟ้าช่วง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แพงกว่าราคาจริงถึง 28.55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ทำให้ค่าไฟฟ้าลดจริงไม่ถึง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6811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23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C1DE1C1-8209-3882-7BF3-E593B185A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42624"/>
              </p:ext>
            </p:extLst>
          </p:nvPr>
        </p:nvGraphicFramePr>
        <p:xfrm>
          <a:off x="583692" y="692658"/>
          <a:ext cx="10607040" cy="5436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4233">
                  <a:extLst>
                    <a:ext uri="{9D8B030D-6E8A-4147-A177-3AD203B41FA5}">
                      <a16:colId xmlns:a16="http://schemas.microsoft.com/office/drawing/2014/main" val="1948657135"/>
                    </a:ext>
                  </a:extLst>
                </a:gridCol>
                <a:gridCol w="8742807">
                  <a:extLst>
                    <a:ext uri="{9D8B030D-6E8A-4147-A177-3AD203B41FA5}">
                      <a16:colId xmlns:a16="http://schemas.microsoft.com/office/drawing/2014/main" val="1703867651"/>
                    </a:ext>
                  </a:extLst>
                </a:gridCol>
              </a:tblGrid>
              <a:tr h="145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ตัวชี้วัด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INDEX - </a:t>
                      </a:r>
                      <a:r>
                        <a:rPr lang="en-US" sz="1800" b="1" kern="100" dirty="0" err="1">
                          <a:effectLst/>
                          <a:cs typeface="+mn-cs"/>
                        </a:rPr>
                        <a:t>AnE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320133972"/>
                  </a:ext>
                </a:extLst>
              </a:tr>
              <a:tr h="145472">
                <a:tc rowSpan="3">
                  <a:txBody>
                    <a:bodyPr/>
                    <a:lstStyle/>
                    <a:p>
                      <a:pPr marL="0" marR="0" indent="1587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อัตราส่วนลด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125287005"/>
                  </a:ext>
                </a:extLst>
              </a:tr>
              <a:tr h="732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อัตราค่าไฟจ่ายที่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80%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ของระบบ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Solar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ที่ผลิต (ลดจากค่าไฟเดิม 20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%)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แยกเป็นจ่ายในช่วง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On-Peak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3.3471 (80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4.1839) และช่วง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Off-Peak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2.0803 (80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%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ของ 2.6037)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718942907"/>
                  </a:ext>
                </a:extLst>
              </a:tr>
              <a:tr h="514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cs typeface="+mn-cs"/>
                        </a:rPr>
                        <a:t>On-Peak, Off-Peak 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ลดเท่ากัน 20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829958493"/>
                  </a:ext>
                </a:extLst>
              </a:tr>
              <a:tr h="3820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รับประกัน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รับประกันอุปกรณ์ตลอดอายุสัญญา จะเข้าตรวจสอบระบบและทำความสะอาดอย่างน้อย 4 ครั้งต่อปี หรือทุก 3 เดือน ถ้าอุปกรณ์ที่ใช้งานชำรุด เสียหาย จะทำการเปลี่ยนให้เป็นของใหม่ให้โดยไม่ต้องรอการซ่อมแซม 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การดำเนินการจะเป็นไปตามแผนปฏิบัติการที่เสนอให้ มทร.ล้านนา พิจารณา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482295625"/>
                  </a:ext>
                </a:extLst>
              </a:tr>
              <a:tr h="945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ตรวจสอบระบบและทำความสะอาดอย่างน้อย 4 ครั้งต่อปี หรือทุก 3 เดือน การดำเนินการจะเป็นไปตามแผนปฏิบัติการที่เสนอให้มหาวิทยาลัยพิจารณา</a:t>
                      </a:r>
                      <a:endParaRPr lang="en-US" sz="1800" b="1" kern="100" dirty="0">
                        <a:effectLst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ระบุการล้างแผง การบำรุงรักษาอุปกรณ์ และแสดงให้เห็นว่ามีการสำรองอุปกรณ์ไว้พร้อมสำหรับกรณีฉุกเฉิน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2219929898"/>
                  </a:ext>
                </a:extLst>
              </a:tr>
              <a:tr h="4364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ปี หลังปีที่ 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20</a:t>
                      </a:r>
                      <a:r>
                        <a:rPr lang="th-TH" sz="1800" b="1" kern="100">
                          <a:effectLst/>
                          <a:cs typeface="+mn-cs"/>
                        </a:rPr>
                        <a:t> ระบบจะเป็นของ มทร.ล้านนา (ประหยัดได้ 100</a:t>
                      </a:r>
                      <a:r>
                        <a:rPr lang="en-US" sz="1800" b="1" kern="100">
                          <a:effectLst/>
                          <a:cs typeface="+mn-cs"/>
                        </a:rPr>
                        <a:t>%)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84519995"/>
                  </a:ext>
                </a:extLst>
              </a:tr>
              <a:tr h="4589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อายุสัญญา 20 ปี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720750314"/>
                  </a:ext>
                </a:extLst>
              </a:tr>
              <a:tr h="1454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cs typeface="+mn-cs"/>
                        </a:rPr>
                        <a:t>NPV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ที่ </a:t>
                      </a:r>
                      <a:r>
                        <a:rPr lang="en-US" sz="1800" b="1" kern="100" dirty="0">
                          <a:effectLst/>
                          <a:cs typeface="+mn-cs"/>
                        </a:rPr>
                        <a:t>20 </a:t>
                      </a:r>
                      <a:r>
                        <a:rPr lang="th-TH" sz="1800" b="1" kern="100" dirty="0">
                          <a:effectLst/>
                          <a:cs typeface="+mn-cs"/>
                        </a:rPr>
                        <a:t>ปี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>
                          <a:effectLst/>
                          <a:cs typeface="+mn-cs"/>
                        </a:rPr>
                        <a:t>66,374,906.89 บาท</a:t>
                      </a:r>
                      <a:endParaRPr lang="en-US" sz="18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152581905"/>
                  </a:ext>
                </a:extLst>
              </a:tr>
              <a:tr h="145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cs typeface="+mn-cs"/>
                        </a:rPr>
                        <a:t>อันดับหนึ่ง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ตัวชี้วัดแสดงให้เห็นว่าให้ผลประโยชน์สูงสุดแก่ มทร.ล้านนา โดยยังไม่รวมผลประโยชน์ในรูปแบบ</a:t>
                      </a:r>
                      <a:r>
                        <a:rPr lang="th-TH" sz="1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อ</a:t>
                      </a:r>
                      <a:r>
                        <a:rPr lang="th-TH" sz="1800" b="1" kern="10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ื่</a:t>
                      </a:r>
                      <a:r>
                        <a:rPr lang="th-TH" sz="1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+mn-cs"/>
                        </a:rPr>
                        <a:t>นอีก</a:t>
                      </a:r>
                      <a:endParaRPr lang="en-US" sz="18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29709" marR="29709" marT="0" marB="0"/>
                </a:tc>
                <a:extLst>
                  <a:ext uri="{0D108BD9-81ED-4DB2-BD59-A6C34878D82A}">
                    <a16:rowId xmlns:a16="http://schemas.microsoft.com/office/drawing/2014/main" val="36811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59888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928</Words>
  <Application>Microsoft Office PowerPoint</Application>
  <PresentationFormat>แบบจอกว้าง</PresentationFormat>
  <Paragraphs>89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Chitgasame RM</dc:creator>
  <cp:lastModifiedBy>Chitgasame RM</cp:lastModifiedBy>
  <cp:revision>1</cp:revision>
  <dcterms:created xsi:type="dcterms:W3CDTF">2024-10-09T16:09:01Z</dcterms:created>
  <dcterms:modified xsi:type="dcterms:W3CDTF">2024-10-09T16:53:41Z</dcterms:modified>
</cp:coreProperties>
</file>