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vtt" ContentType="text/vt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handoutMasterIdLst>
    <p:handoutMasterId r:id="rId25"/>
  </p:handoutMasterIdLst>
  <p:sldIdLst>
    <p:sldId id="256" r:id="rId5"/>
    <p:sldId id="293" r:id="rId6"/>
    <p:sldId id="271" r:id="rId7"/>
    <p:sldId id="287" r:id="rId8"/>
    <p:sldId id="292" r:id="rId9"/>
    <p:sldId id="285" r:id="rId10"/>
    <p:sldId id="257" r:id="rId11"/>
    <p:sldId id="275" r:id="rId12"/>
    <p:sldId id="283" r:id="rId13"/>
    <p:sldId id="280" r:id="rId14"/>
    <p:sldId id="276" r:id="rId15"/>
    <p:sldId id="281" r:id="rId16"/>
    <p:sldId id="279" r:id="rId17"/>
    <p:sldId id="284" r:id="rId18"/>
    <p:sldId id="286" r:id="rId19"/>
    <p:sldId id="289" r:id="rId20"/>
    <p:sldId id="288" r:id="rId21"/>
    <p:sldId id="290" r:id="rId22"/>
    <p:sldId id="29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Morph, Annotate, Work Together, Tell Me" id="{B9B51309-D148-4332-87C2-07BE32FBCA3B}">
          <p14:sldIdLst>
            <p14:sldId id="293"/>
            <p14:sldId id="271"/>
            <p14:sldId id="287"/>
            <p14:sldId id="292"/>
            <p14:sldId id="285"/>
            <p14:sldId id="257"/>
            <p14:sldId id="275"/>
            <p14:sldId id="283"/>
            <p14:sldId id="280"/>
            <p14:sldId id="276"/>
            <p14:sldId id="281"/>
            <p14:sldId id="279"/>
            <p14:sldId id="284"/>
            <p14:sldId id="286"/>
            <p14:sldId id="289"/>
            <p14:sldId id="288"/>
            <p14:sldId id="290"/>
            <p14:sldId id="29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8" autoAdjust="0"/>
    <p:restoredTop sz="94241" autoAdjust="0"/>
  </p:normalViewPr>
  <p:slideViewPr>
    <p:cSldViewPr snapToGrid="0">
      <p:cViewPr varScale="1">
        <p:scale>
          <a:sx n="59" d="100"/>
          <a:sy n="59" d="100"/>
        </p:scale>
        <p:origin x="773"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4/19/2024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4/19/2024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4/19/2024</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4/19/2024</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4.png"/><Relationship Id="rId4" Type="http://schemas.microsoft.com/office/2017/04/relationships/track" Target="../media/track1.vtt"/></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usiness model canvas template">
            <a:extLst>
              <a:ext uri="{FF2B5EF4-FFF2-40B4-BE49-F238E27FC236}">
                <a16:creationId xmlns:a16="http://schemas.microsoft.com/office/drawing/2014/main" id="{34F2CB02-4772-C158-AAD3-0B597201B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73" y="470263"/>
            <a:ext cx="11234057" cy="59697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38200" y="1164324"/>
            <a:ext cx="10515600" cy="2387600"/>
          </a:xfrm>
        </p:spPr>
        <p:txBody>
          <a:bodyPr anchor="ctr" anchorCtr="0">
            <a:normAutofit/>
          </a:bodyPr>
          <a:lstStyle/>
          <a:p>
            <a:pPr algn="ctr"/>
            <a:r>
              <a:rPr lang="en-US" sz="8800" b="1" dirty="0">
                <a:solidFill>
                  <a:schemeClr val="bg1"/>
                </a:solidFill>
                <a:effectLst>
                  <a:outerShdw blurRad="38100" dist="38100" dir="2700000" algn="tl">
                    <a:srgbClr val="000000">
                      <a:alpha val="43137"/>
                    </a:srgbClr>
                  </a:outerShdw>
                </a:effectLst>
                <a:latin typeface="+mn-lt"/>
              </a:rPr>
              <a:t>BMC</a:t>
            </a:r>
          </a:p>
        </p:txBody>
      </p:sp>
      <p:sp>
        <p:nvSpPr>
          <p:cNvPr id="3" name="Subtitle 2"/>
          <p:cNvSpPr>
            <a:spLocks noGrp="1"/>
          </p:cNvSpPr>
          <p:nvPr>
            <p:ph type="subTitle" idx="4294967295"/>
          </p:nvPr>
        </p:nvSpPr>
        <p:spPr>
          <a:xfrm>
            <a:off x="855620" y="2933105"/>
            <a:ext cx="10515600" cy="1835990"/>
          </a:xfrm>
        </p:spPr>
        <p:txBody>
          <a:bodyPr>
            <a:normAutofit/>
          </a:bodyPr>
          <a:lstStyle/>
          <a:p>
            <a:pPr marL="0" indent="0" algn="ctr">
              <a:buNone/>
            </a:pPr>
            <a:r>
              <a:rPr lang="en-US" sz="7200" b="1" dirty="0">
                <a:solidFill>
                  <a:schemeClr val="bg1"/>
                </a:solidFill>
                <a:effectLst>
                  <a:outerShdw blurRad="38100" dist="38100" dir="2700000" algn="tl">
                    <a:srgbClr val="000000">
                      <a:alpha val="43137"/>
                    </a:srgbClr>
                  </a:outerShdw>
                </a:effectLst>
              </a:rPr>
              <a:t>Business Model Canvas</a:t>
            </a:r>
          </a:p>
        </p:txBody>
      </p:sp>
      <p:pic>
        <p:nvPicPr>
          <p:cNvPr id="4" name="Picture 3" descr="PowerPoint program icon"/>
          <p:cNvPicPr>
            <a:picLocks noChangeAspect="1"/>
          </p:cNvPicPr>
          <p:nvPr/>
        </p:nvPicPr>
        <p:blipFill>
          <a:blip r:embed="rId4"/>
          <a:srcRect/>
          <a:stretch/>
        </p:blipFill>
        <p:spPr bwMode="invGray">
          <a:xfrm>
            <a:off x="670216" y="5193062"/>
            <a:ext cx="822960" cy="822960"/>
          </a:xfrm>
          <a:prstGeom prst="rect">
            <a:avLst/>
          </a:prstGeom>
        </p:spPr>
      </p:pic>
    </p:spTree>
    <p:extLst>
      <p:ext uri="{BB962C8B-B14F-4D97-AF65-F5344CB8AC3E}">
        <p14:creationId xmlns:p14="http://schemas.microsoft.com/office/powerpoint/2010/main" val="247180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207" y="448056"/>
            <a:ext cx="8374598" cy="640080"/>
          </a:xfrm>
        </p:spPr>
        <p:txBody>
          <a:bodyPr>
            <a:normAutofit/>
          </a:bodyPr>
          <a:lstStyle/>
          <a:p>
            <a:r>
              <a:rPr lang="en-US" sz="3200" b="1" dirty="0">
                <a:effectLst>
                  <a:outerShdw blurRad="38100" dist="38100" dir="2700000" algn="tl">
                    <a:srgbClr val="000000">
                      <a:alpha val="43137"/>
                    </a:srgbClr>
                  </a:outerShdw>
                </a:effectLst>
              </a:rPr>
              <a:t>Revenue Streams (Source of Income)</a:t>
            </a:r>
            <a:endParaRPr lang="en-US" sz="3200" b="1" dirty="0">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endParaRPr>
          </a:p>
        </p:txBody>
      </p:sp>
      <p:cxnSp>
        <p:nvCxnSpPr>
          <p:cNvPr id="20" name="Straight Connector 19">
            <a:extLst>
              <a:ext uri="{C183D7F6-B498-43B3-948B-1728B52AA6E4}">
                <adec:decorative xmlns:adec="http://schemas.microsoft.com/office/drawing/2017/decorative" val="1"/>
              </a:ext>
            </a:extLst>
          </p:cNvPr>
          <p:cNvCxnSpPr/>
          <p:nvPr/>
        </p:nvCxnSpPr>
        <p:spPr>
          <a:xfrm>
            <a:off x="6296866"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Oval 9" descr="Large, blue circle with a small light blue circle inside"/>
          <p:cNvSpPr/>
          <p:nvPr/>
        </p:nvSpPr>
        <p:spPr>
          <a:xfrm>
            <a:off x="7236525" y="1944862"/>
            <a:ext cx="3827244" cy="374323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Oval 10" descr="Small light blue circle inside a large dark blue circle"/>
          <p:cNvSpPr/>
          <p:nvPr/>
        </p:nvSpPr>
        <p:spPr bwMode="ltGray">
          <a:xfrm>
            <a:off x="8086223" y="2796642"/>
            <a:ext cx="2148929" cy="210175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2" name="Picture 1" descr="Slide thumbnail context menu showing the Duplicate Slide op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6576" y="1677564"/>
            <a:ext cx="1402148" cy="1803887"/>
          </a:xfrm>
          <a:prstGeom prst="rect">
            <a:avLst/>
          </a:prstGeom>
        </p:spPr>
      </p:pic>
      <p:pic>
        <p:nvPicPr>
          <p:cNvPr id="6" name="Picture 5" descr="Transition tab showing morph transi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5081" y="3812753"/>
            <a:ext cx="2468760" cy="1185923"/>
          </a:xfrm>
          <a:prstGeom prst="rect">
            <a:avLst/>
          </a:prstGeom>
        </p:spPr>
      </p:pic>
      <p:pic>
        <p:nvPicPr>
          <p:cNvPr id="5" name="Picture 4" descr="Slide Show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68264" y="5310884"/>
            <a:ext cx="2134319" cy="887084"/>
          </a:xfrm>
          <a:prstGeom prst="rect">
            <a:avLst/>
          </a:prstGeom>
        </p:spPr>
      </p:pic>
      <p:sp>
        <p:nvSpPr>
          <p:cNvPr id="4" name="Content Placeholder 4">
            <a:extLst>
              <a:ext uri="{FF2B5EF4-FFF2-40B4-BE49-F238E27FC236}">
                <a16:creationId xmlns:a16="http://schemas.microsoft.com/office/drawing/2014/main" id="{593EC962-E6A9-2FEF-EB85-89E74DE8576A}"/>
              </a:ext>
            </a:extLst>
          </p:cNvPr>
          <p:cNvSpPr txBox="1">
            <a:spLocks/>
          </p:cNvSpPr>
          <p:nvPr/>
        </p:nvSpPr>
        <p:spPr>
          <a:xfrm>
            <a:off x="541609" y="1431010"/>
            <a:ext cx="6368642" cy="4790886"/>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lnSpc>
                <a:spcPct val="100000"/>
              </a:lnSpc>
              <a:spcAft>
                <a:spcPts val="600"/>
              </a:spcAft>
            </a:pPr>
            <a:r>
              <a:rPr lang="en-US" sz="2800" dirty="0">
                <a:solidFill>
                  <a:prstClr val="black">
                    <a:lumMod val="75000"/>
                    <a:lumOff val="25000"/>
                  </a:prstClr>
                </a:solidFill>
                <a:latin typeface="Perpetua" panose="02020502060401020303" pitchFamily="18" charset="0"/>
                <a:cs typeface="Aharoni" panose="02010803020104030203" pitchFamily="2" charset="-79"/>
              </a:rPr>
              <a:t>Revenue Streams represent the avenues through which your business monetizes its value proposition, converting solutions to customers’ problems into financial gains. Pricing strategies should align with the perceived value of the solution relative to the customer’s pain point. Various revenue models exist, including pay-per-product, fee-for-service, fixed-rate pricing, subscription models, dividends, referral fees, freemium models, and equity gain opportunities. Selecting the most suitable revenue model hinges on understanding customer preferences, market dynamics, and the unique value proposition offered by the business.</a:t>
            </a:r>
          </a:p>
        </p:txBody>
      </p:sp>
    </p:spTree>
    <p:extLst>
      <p:ext uri="{BB962C8B-B14F-4D97-AF65-F5344CB8AC3E}">
        <p14:creationId xmlns:p14="http://schemas.microsoft.com/office/powerpoint/2010/main" val="2596833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b="1" dirty="0">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Key Resources</a:t>
            </a:r>
          </a:p>
        </p:txBody>
      </p:sp>
      <p:sp>
        <p:nvSpPr>
          <p:cNvPr id="2" name="Content Placeholder 4">
            <a:extLst>
              <a:ext uri="{FF2B5EF4-FFF2-40B4-BE49-F238E27FC236}">
                <a16:creationId xmlns:a16="http://schemas.microsoft.com/office/drawing/2014/main" id="{0053F2B8-1E6C-4E06-0FDF-278FAA7E2F8C}"/>
              </a:ext>
            </a:extLst>
          </p:cNvPr>
          <p:cNvSpPr txBox="1">
            <a:spLocks/>
          </p:cNvSpPr>
          <p:nvPr/>
        </p:nvSpPr>
        <p:spPr>
          <a:xfrm>
            <a:off x="541608" y="1431010"/>
            <a:ext cx="10966769" cy="479088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spcAft>
                <a:spcPts val="600"/>
              </a:spcAft>
            </a:pPr>
            <a:r>
              <a:rPr lang="en-US" sz="2400" dirty="0">
                <a:solidFill>
                  <a:prstClr val="black">
                    <a:lumMod val="75000"/>
                    <a:lumOff val="25000"/>
                  </a:prstClr>
                </a:solidFill>
                <a:latin typeface="Perpetua" panose="02020502060401020303" pitchFamily="18" charset="0"/>
                <a:cs typeface="Aharoni" panose="02010803020104030203" pitchFamily="2" charset="-79"/>
              </a:rPr>
              <a:t>Key resources encompass the assets necessary to create value for customers, ranging from intellectual property to physical infrastructure and human capital. For instance, Zara, a renowned fashion retailer, relies on several key resources to deliver its value propositions effectively. These include robust stock management systems, an extensive network of physical stores, a strong brand presence, and efficient logistics and supply chain infrastructure. Stock availability is crucial for customer satisfaction, and Zara’s distribution network and brand reputation help ensure timely delivery and meet customer demands. Additionally, investing in technology and skilled staff is vital for managing inventory, production processes, and product delivery efficiently.</a:t>
            </a:r>
          </a:p>
        </p:txBody>
      </p:sp>
    </p:spTree>
    <p:extLst>
      <p:ext uri="{BB962C8B-B14F-4D97-AF65-F5344CB8AC3E}">
        <p14:creationId xmlns:p14="http://schemas.microsoft.com/office/powerpoint/2010/main" val="176932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Key Activities</a:t>
            </a:r>
          </a:p>
        </p:txBody>
      </p:sp>
      <p:sp>
        <p:nvSpPr>
          <p:cNvPr id="5" name="Content Placeholder 4"/>
          <p:cNvSpPr>
            <a:spLocks noGrp="1"/>
          </p:cNvSpPr>
          <p:nvPr>
            <p:ph sz="half" idx="4294967295"/>
          </p:nvPr>
        </p:nvSpPr>
        <p:spPr>
          <a:xfrm>
            <a:off x="541610" y="1431010"/>
            <a:ext cx="4605156" cy="4852224"/>
          </a:xfrm>
        </p:spPr>
        <p:txBody>
          <a:bodyPr vert="horz" lIns="91440" tIns="45720" rIns="91440" bIns="45720" rtlCol="0">
            <a:normAutofit fontScale="92500" lnSpcReduction="10000"/>
          </a:bodyPr>
          <a:lstStyle/>
          <a:p>
            <a:pPr marL="0" indent="0">
              <a:lnSpc>
                <a:spcPct val="100000"/>
              </a:lnSpc>
              <a:spcBef>
                <a:spcPts val="1000"/>
              </a:spcBef>
              <a:spcAft>
                <a:spcPts val="600"/>
              </a:spcAft>
              <a:buNone/>
            </a:pPr>
            <a:r>
              <a:rPr lang="en-US" sz="2000" dirty="0">
                <a:solidFill>
                  <a:prstClr val="black">
                    <a:lumMod val="75000"/>
                    <a:lumOff val="25000"/>
                  </a:prstClr>
                </a:solidFill>
                <a:latin typeface="Perpetua" panose="02020502060401020303" pitchFamily="18" charset="0"/>
                <a:cs typeface="Aharoni" panose="02010803020104030203" pitchFamily="2" charset="-79"/>
              </a:rPr>
              <a:t>Behind every successful business model is a series of key activities that drive value creation and operational excellence. From product development to marketing campaigns to customer support, identifying and optimizing these core activities is essential for sustained competitiveness. The Key Activities of a business or product are the essential actions taken to fulfil the value proposition for customers. It involves considering the resources, time, expertise, and strategies required to deliver value. For instance, activities could include consulting, designing, web development, baking, driving, or </a:t>
            </a:r>
            <a:r>
              <a:rPr lang="en-US" sz="2000" dirty="0" err="1">
                <a:solidFill>
                  <a:prstClr val="black">
                    <a:lumMod val="75000"/>
                    <a:lumOff val="25000"/>
                  </a:prstClr>
                </a:solidFill>
                <a:latin typeface="Perpetua" panose="02020502060401020303" pitchFamily="18" charset="0"/>
                <a:cs typeface="Aharoni" panose="02010803020104030203" pitchFamily="2" charset="-79"/>
              </a:rPr>
              <a:t>shovelling</a:t>
            </a:r>
            <a:r>
              <a:rPr lang="en-US" sz="2000" dirty="0">
                <a:solidFill>
                  <a:prstClr val="black">
                    <a:lumMod val="75000"/>
                    <a:lumOff val="25000"/>
                  </a:prstClr>
                </a:solidFill>
                <a:latin typeface="Perpetua" panose="02020502060401020303" pitchFamily="18" charset="0"/>
                <a:cs typeface="Aharoni" panose="02010803020104030203" pitchFamily="2" charset="-79"/>
              </a:rPr>
              <a:t>, depending on the nature of the business. Understanding these activities is crucial for optimizing operations and ensuring the effective delivery of value to customers.</a:t>
            </a:r>
          </a:p>
        </p:txBody>
      </p:sp>
      <p:pic>
        <p:nvPicPr>
          <p:cNvPr id="7" name="Morph video" descr="Video showing an example of the Morph feature which can be played or paused using the short-key Alt+P">
            <a:hlinkClick r:id="" action="ppaction://media"/>
            <a:extLst>
              <a:ext uri="{FF2B5EF4-FFF2-40B4-BE49-F238E27FC236}">
                <a16:creationId xmlns:a16="http://schemas.microsoft.com/office/drawing/2014/main" id="{9F029C1A-F15A-44BF-996A-1F59B3110D78}"/>
              </a:ext>
            </a:extLst>
          </p:cNvPr>
          <p:cNvPicPr>
            <a:picLocks noGrp="1" noChangeAspect="1"/>
          </p:cNvPicPr>
          <p:nvPr>
            <p:ph sz="quarter" idx="10"/>
            <a:videoFile r:link="rId2"/>
            <p:extLst>
              <p:ext uri="{DAA4B4D4-6D71-4841-9C94-3DE7FCFB9230}">
                <p14:media xmlns:p14="http://schemas.microsoft.com/office/powerpoint/2010/main" r:embed="rId1">
                  <p14:extLst>
                    <p:ext uri="{3AFAAA56-56D3-431D-BCD4-E75A35582382}">
                      <p173:tracksInfo xmlns:p173="http://schemas.microsoft.com/office/powerpoint/2017/3/main" displayLoc="media">
                        <p173:trackLst>
                          <p173:track id="{7D80394A-61EE-4513-90D2-E9A3DA581656}" label="caption" lang="" r:embed="rId4"/>
                        </p173:trackLst>
                      </p173:tracksInfo>
                    </p:ext>
                  </p14:extLst>
                </p14:media>
              </p:ext>
            </p:extLst>
          </p:nvPr>
        </p:nvPicPr>
        <p:blipFill>
          <a:blip r:embed="rId5"/>
          <a:stretch>
            <a:fillRect/>
          </a:stretch>
        </p:blipFill>
        <p:spPr>
          <a:xfrm>
            <a:off x="5418759" y="1540565"/>
            <a:ext cx="6110288" cy="3438525"/>
          </a:xfrm>
        </p:spPr>
      </p:pic>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6"/>
            <a:ext cx="10947982" cy="640080"/>
          </a:xfrm>
        </p:spPr>
        <p:txBody>
          <a:bodyPr>
            <a:normAutofit/>
          </a:bodyPr>
          <a:lstStyle/>
          <a:p>
            <a:r>
              <a:rPr lang="en-US" sz="3200" b="1" dirty="0">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Key Partnerships (Core Partners)</a:t>
            </a:r>
          </a:p>
        </p:txBody>
      </p:sp>
      <p:pic>
        <p:nvPicPr>
          <p:cNvPr id="29" name="Picture 28" descr="Insert tab with option to insert pic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4107" y="1455491"/>
            <a:ext cx="2795082" cy="1592728"/>
          </a:xfrm>
          <a:prstGeom prst="rect">
            <a:avLst/>
          </a:prstGeom>
        </p:spPr>
      </p:pic>
      <p:pic>
        <p:nvPicPr>
          <p:cNvPr id="23" name="Picture 22" descr="Design ideas dialog box asking for user confirmation to get design idea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6940" y="3066944"/>
            <a:ext cx="2900887" cy="3506681"/>
          </a:xfrm>
          <a:prstGeom prst="rect">
            <a:avLst/>
          </a:prstGeom>
        </p:spPr>
      </p:pic>
      <p:sp>
        <p:nvSpPr>
          <p:cNvPr id="2" name="Content Placeholder 17">
            <a:extLst>
              <a:ext uri="{FF2B5EF4-FFF2-40B4-BE49-F238E27FC236}">
                <a16:creationId xmlns:a16="http://schemas.microsoft.com/office/drawing/2014/main" id="{7265159B-E751-43B7-594A-2C97D566B2AA}"/>
              </a:ext>
            </a:extLst>
          </p:cNvPr>
          <p:cNvSpPr txBox="1">
            <a:spLocks/>
          </p:cNvSpPr>
          <p:nvPr/>
        </p:nvSpPr>
        <p:spPr>
          <a:xfrm>
            <a:off x="541608" y="1524707"/>
            <a:ext cx="7544301" cy="508509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gn="thaiDist">
              <a:lnSpc>
                <a:spcPct val="100000"/>
              </a:lnSpc>
              <a:spcBef>
                <a:spcPts val="600"/>
              </a:spcBef>
              <a:spcAft>
                <a:spcPts val="0"/>
              </a:spcAft>
              <a:buNone/>
              <a:defRPr/>
            </a:pPr>
            <a:r>
              <a:rPr lang="en-US" sz="2800" dirty="0">
                <a:latin typeface="Perpetua" panose="02020502060401020303" pitchFamily="18" charset="0"/>
                <a:cs typeface="Aharoni" panose="02010803020104030203" pitchFamily="2" charset="-79"/>
              </a:rPr>
              <a:t>Collaboration lies at the heart of successful business </a:t>
            </a:r>
            <a:r>
              <a:rPr lang="en-US" sz="2800" dirty="0" err="1">
                <a:latin typeface="Perpetua" panose="02020502060401020303" pitchFamily="18" charset="0"/>
                <a:cs typeface="Aharoni" panose="02010803020104030203" pitchFamily="2" charset="-79"/>
              </a:rPr>
              <a:t>endeavours</a:t>
            </a:r>
            <a:r>
              <a:rPr lang="en-US" sz="2800" dirty="0">
                <a:latin typeface="Perpetua" panose="02020502060401020303" pitchFamily="18" charset="0"/>
                <a:cs typeface="Aharoni" panose="02010803020104030203" pitchFamily="2" charset="-79"/>
              </a:rPr>
              <a:t>, and the BMC acknowledges the significance of forging strategic partnerships. Whether through supplier relationships, distribution alliances, or joint ventures, leveraging key partnerships in BMC can unlock new opportunities and enhance value delivery. Identifying the key resources required for your business operations is essential for ensuring the smooth execution of activities. These resources encompass both tangible assets and intangible elements necessary to carry out business functions effectively. Tangible resources may include office space, computers, internet connections, vehicles, machinery, and utilities like electricity. Intangible resources, on the other hand, encompass human capital, such as skilled staff members, expertise, and knowledge. By understanding and securing these resources, businesses can facilitate the seamless execution of key activities and enhance overall operational efficiency.</a:t>
            </a:r>
          </a:p>
        </p:txBody>
      </p:sp>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966769" cy="640080"/>
          </a:xfrm>
        </p:spPr>
        <p:txBody>
          <a:bodyPr>
            <a:normAutofit/>
          </a:bodyPr>
          <a:lstStyle/>
          <a:p>
            <a:r>
              <a:rPr lang="en-US" sz="3200" b="1" dirty="0">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Cost Structure</a:t>
            </a:r>
          </a:p>
        </p:txBody>
      </p:sp>
      <p:sp>
        <p:nvSpPr>
          <p:cNvPr id="2" name="Content Placeholder 4">
            <a:extLst>
              <a:ext uri="{FF2B5EF4-FFF2-40B4-BE49-F238E27FC236}">
                <a16:creationId xmlns:a16="http://schemas.microsoft.com/office/drawing/2014/main" id="{0053F2B8-1E6C-4E06-0FDF-278FAA7E2F8C}"/>
              </a:ext>
            </a:extLst>
          </p:cNvPr>
          <p:cNvSpPr txBox="1">
            <a:spLocks/>
          </p:cNvSpPr>
          <p:nvPr/>
        </p:nvSpPr>
        <p:spPr>
          <a:xfrm>
            <a:off x="541608" y="1431010"/>
            <a:ext cx="10966769" cy="4790886"/>
          </a:xfrm>
          <a:prstGeom prst="rect">
            <a:avLst/>
          </a:prstGeom>
        </p:spPr>
        <p:txBody>
          <a:bodyPr vert="horz" lIns="91440" tIns="45720" rIns="91440" bIns="45720" rtlCol="0">
            <a:normAutofit fontScale="92500"/>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spcAft>
                <a:spcPts val="600"/>
              </a:spcAft>
            </a:pPr>
            <a:r>
              <a:rPr lang="en-US" sz="2400" dirty="0">
                <a:solidFill>
                  <a:prstClr val="black">
                    <a:lumMod val="75000"/>
                    <a:lumOff val="25000"/>
                  </a:prstClr>
                </a:solidFill>
                <a:latin typeface="Perpetua" panose="02020502060401020303" pitchFamily="18" charset="0"/>
                <a:cs typeface="Aharoni" panose="02010803020104030203" pitchFamily="2" charset="-79"/>
              </a:rPr>
              <a:t>The cost structure in BMC of a company encompasses its expenditure on operations and reflects its strategic approach towards costs. A cost-driven company prioritizes minimizing costs to offer competitive prices to customers, as seen in fast-fashion retailers like Forever 21. Conversely, value-driven companies like Gucci emphasize creating value through high-quality products and premium experiences. Understanding key costs, cost drivers, and the relationship between activities, resources, and revenue streams is crucial for optimizing cost structures. Companies also need to assess the balance between fixed and variable costs, leverage economies of scale, and determine whether they prioritize cost optimization or delivering value to customers. Explore resources like CFI’s Budgeting and Forecasting course for insights into effectively managing future cash flows and expenses.</a:t>
            </a:r>
          </a:p>
        </p:txBody>
      </p:sp>
    </p:spTree>
    <p:extLst>
      <p:ext uri="{BB962C8B-B14F-4D97-AF65-F5344CB8AC3E}">
        <p14:creationId xmlns:p14="http://schemas.microsoft.com/office/powerpoint/2010/main" val="3780144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2C9ED4D-4971-4AAC-FDBE-8FF13958BB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97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BDB04422-686C-B0D3-538A-1587039CB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8" y="13062"/>
            <a:ext cx="12152812" cy="6844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127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45DF2B2F-6810-2528-C41E-CDF786A5A3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12192000" cy="681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551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89EEA5B2-15FD-14D8-D043-06B414BCB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57463" cy="7106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420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F97515F9-EB02-AFC7-422D-9A86D9C98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12192000" cy="6691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91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9B8C-12E8-D85C-F7FB-CDFECFE8E008}"/>
              </a:ext>
            </a:extLst>
          </p:cNvPr>
          <p:cNvSpPr>
            <a:spLocks noGrp="1"/>
          </p:cNvSpPr>
          <p:nvPr>
            <p:ph type="title"/>
          </p:nvPr>
        </p:nvSpPr>
        <p:spPr/>
        <p:txBody>
          <a:bodyPr>
            <a:normAutofit fontScale="90000"/>
          </a:bodyPr>
          <a:lstStyle/>
          <a:p>
            <a:r>
              <a:rPr lang="en-US" sz="4000" b="1" dirty="0">
                <a:effectLst>
                  <a:outerShdw blurRad="38100" dist="38100" dir="2700000" algn="tl">
                    <a:srgbClr val="000000">
                      <a:alpha val="43137"/>
                    </a:srgbClr>
                  </a:outerShdw>
                </a:effectLst>
              </a:rPr>
              <a:t>Business</a:t>
            </a:r>
          </a:p>
        </p:txBody>
      </p:sp>
      <p:sp>
        <p:nvSpPr>
          <p:cNvPr id="7" name="TextBox 6">
            <a:extLst>
              <a:ext uri="{FF2B5EF4-FFF2-40B4-BE49-F238E27FC236}">
                <a16:creationId xmlns:a16="http://schemas.microsoft.com/office/drawing/2014/main" id="{F051426B-D1D3-0F3E-21A1-9CC099E6C168}"/>
              </a:ext>
            </a:extLst>
          </p:cNvPr>
          <p:cNvSpPr txBox="1"/>
          <p:nvPr/>
        </p:nvSpPr>
        <p:spPr>
          <a:xfrm>
            <a:off x="521207" y="1166843"/>
            <a:ext cx="11352930" cy="4401205"/>
          </a:xfrm>
          <a:prstGeom prst="rect">
            <a:avLst/>
          </a:prstGeom>
          <a:noFill/>
        </p:spPr>
        <p:txBody>
          <a:bodyPr wrap="square">
            <a:spAutoFit/>
          </a:bodyPr>
          <a:lstStyle/>
          <a:p>
            <a:pPr marL="514350" indent="-514350">
              <a:buFont typeface="Arial" panose="020B0604020202020204" pitchFamily="34" charset="0"/>
              <a:buChar char="•"/>
            </a:pPr>
            <a:r>
              <a:rPr lang="en-US" sz="2800" dirty="0"/>
              <a:t>If you want to be a business.</a:t>
            </a:r>
          </a:p>
          <a:p>
            <a:pPr marL="514350" indent="-514350">
              <a:buFont typeface="Arial" panose="020B0604020202020204" pitchFamily="34" charset="0"/>
              <a:buChar char="•"/>
            </a:pPr>
            <a:r>
              <a:rPr lang="en-US" sz="2800" dirty="0"/>
              <a:t>What would you do?</a:t>
            </a:r>
          </a:p>
          <a:p>
            <a:pPr marL="514350" indent="-514350">
              <a:buFont typeface="Arial" panose="020B0604020202020204" pitchFamily="34" charset="0"/>
              <a:buChar char="•"/>
            </a:pPr>
            <a:r>
              <a:rPr lang="en-US" sz="2800" dirty="0"/>
              <a:t>What will you sell?</a:t>
            </a:r>
          </a:p>
          <a:p>
            <a:pPr marL="514350" indent="-514350">
              <a:buFont typeface="Arial" panose="020B0604020202020204" pitchFamily="34" charset="0"/>
              <a:buChar char="•"/>
            </a:pPr>
            <a:r>
              <a:rPr lang="en-US" sz="2800" dirty="0"/>
              <a:t>Do you have a business plan yet?</a:t>
            </a:r>
          </a:p>
          <a:p>
            <a:pPr marL="514350" indent="-514350">
              <a:buFont typeface="Arial" panose="020B0604020202020204" pitchFamily="34" charset="0"/>
              <a:buChar char="•"/>
            </a:pPr>
            <a:r>
              <a:rPr lang="en-US" sz="2800" dirty="0"/>
              <a:t>A business plan is a plan or method that we adopt to do business.</a:t>
            </a:r>
          </a:p>
          <a:p>
            <a:pPr marL="514350" indent="-514350">
              <a:buFont typeface="Arial" panose="020B0604020202020204" pitchFamily="34" charset="0"/>
              <a:buChar char="•"/>
            </a:pPr>
            <a:r>
              <a:rPr lang="en-US" sz="2800" dirty="0"/>
              <a:t>A business plan is a guideline that you and your employees must adopt in order to execute the plan.</a:t>
            </a:r>
          </a:p>
          <a:p>
            <a:pPr marL="514350" indent="-514350">
              <a:buFont typeface="Arial" panose="020B0604020202020204" pitchFamily="34" charset="0"/>
              <a:buChar char="•"/>
            </a:pPr>
            <a:r>
              <a:rPr lang="en-US" sz="2800" dirty="0"/>
              <a:t>Before starting your business, you should write a business plan.</a:t>
            </a:r>
          </a:p>
          <a:p>
            <a:pPr marL="514350" indent="-514350">
              <a:buFont typeface="Arial" panose="020B0604020202020204" pitchFamily="34" charset="0"/>
              <a:buChar char="•"/>
            </a:pPr>
            <a:r>
              <a:rPr lang="en-US" sz="2800" dirty="0"/>
              <a:t>Businesses that don't have a business plan can have trouble doing business in the future.</a:t>
            </a:r>
          </a:p>
        </p:txBody>
      </p:sp>
    </p:spTree>
    <p:extLst>
      <p:ext uri="{BB962C8B-B14F-4D97-AF65-F5344CB8AC3E}">
        <p14:creationId xmlns:p14="http://schemas.microsoft.com/office/powerpoint/2010/main" val="8057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B1760EC-7508-D669-D906-3676412A90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22" y="143691"/>
            <a:ext cx="11650577" cy="646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65B51C2-2DC8-14FE-92AF-8FFAC1FEF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79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A2E1D3CF-FCB4-09EE-C509-821F0D6F96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92" y="221661"/>
            <a:ext cx="11660233" cy="6375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477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1156987" cy="640080"/>
          </a:xfrm>
        </p:spPr>
        <p:txBody>
          <a:bodyPr>
            <a:noAutofit/>
          </a:bodyPr>
          <a:lstStyle/>
          <a:p>
            <a:r>
              <a:rPr lang="en-US" sz="3200" b="1" dirty="0">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Customer Segments (Customer Groups)</a:t>
            </a:r>
          </a:p>
        </p:txBody>
      </p:sp>
      <p:pic>
        <p:nvPicPr>
          <p:cNvPr id="5" name="Picture 4" descr="Design ideas pane showing different design options"/>
          <p:cNvPicPr>
            <a:picLocks noChangeAspect="1"/>
          </p:cNvPicPr>
          <p:nvPr/>
        </p:nvPicPr>
        <p:blipFill rotWithShape="1">
          <a:blip r:embed="rId2" cstate="print">
            <a:extLst>
              <a:ext uri="{28A0092B-C50C-407E-A947-70E740481C1C}">
                <a14:useLocalDpi xmlns:a14="http://schemas.microsoft.com/office/drawing/2010/main" val="0"/>
              </a:ext>
            </a:extLst>
          </a:blip>
          <a:srcRect l="23607"/>
          <a:stretch/>
        </p:blipFill>
        <p:spPr>
          <a:xfrm>
            <a:off x="4976037" y="1385113"/>
            <a:ext cx="6513229" cy="4577621"/>
          </a:xfrm>
          <a:prstGeom prst="rect">
            <a:avLst/>
          </a:prstGeom>
        </p:spPr>
      </p:pic>
      <p:sp>
        <p:nvSpPr>
          <p:cNvPr id="38" name="Content Placeholder 17"/>
          <p:cNvSpPr txBox="1">
            <a:spLocks/>
          </p:cNvSpPr>
          <p:nvPr/>
        </p:nvSpPr>
        <p:spPr>
          <a:xfrm>
            <a:off x="541608" y="1524707"/>
            <a:ext cx="6355581" cy="508509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lgn="thaiDist">
              <a:spcAft>
                <a:spcPts val="600"/>
              </a:spcAft>
              <a:buNone/>
              <a:defRPr/>
            </a:pPr>
            <a:r>
              <a:rPr lang="en-US" sz="2800" dirty="0">
                <a:latin typeface="Perpetua" panose="02020502060401020303" pitchFamily="18" charset="0"/>
                <a:cs typeface="Aharoni" panose="02010803020104030203" pitchFamily="2" charset="-79"/>
              </a:rPr>
              <a:t>Central to the business model canvas (BMC) is the identification of distinct customer segments, each with its own needs, preferences, and pain points. Customer segmentation in BMC involves dividing a customer base into distinct groups based on shared characteristics such as demographics, interests, and purchasing behaviors. When determining customer segments, it’s crucial to consider who the problem-solvers are, who will perceive value in your offerings, and whether your target audience comprises individuals or businesses. Understanding the characteristics and preferences of your audience, whether they are men or women, young adults, or teenagers, is essential for tailoring your value proposition effectively. </a:t>
            </a:r>
          </a:p>
          <a:p>
            <a:pPr marL="0" lvl="0" indent="0" algn="thaiDist">
              <a:spcAft>
                <a:spcPts val="600"/>
              </a:spcAft>
              <a:buNone/>
              <a:defRPr/>
            </a:pPr>
            <a:endParaRPr lang="en-US" sz="2800" dirty="0">
              <a:latin typeface="Perpetua" panose="02020502060401020303" pitchFamily="18" charset="0"/>
              <a:cs typeface="Aharoni" panose="02010803020104030203" pitchFamily="2" charset="-79"/>
            </a:endParaRPr>
          </a:p>
          <a:p>
            <a:pPr marL="0" lvl="0" indent="0" algn="thaiDist">
              <a:spcAft>
                <a:spcPts val="600"/>
              </a:spcAft>
              <a:buNone/>
              <a:defRPr/>
            </a:pPr>
            <a:r>
              <a:rPr lang="en-US" sz="2800" dirty="0">
                <a:latin typeface="Perpetua" panose="02020502060401020303" pitchFamily="18" charset="0"/>
                <a:cs typeface="Aharoni" panose="02010803020104030203" pitchFamily="2" charset="-79"/>
              </a:rPr>
              <a:t>Additionally, assessing the size of each segment helps gain insights into market dynamics at both micro and macro levels. Creating detailed customer personas for each segment provides a deeper understanding of their needs and preferences, facilitating more targeted and effective marketing strategies.</a:t>
            </a:r>
          </a:p>
        </p:txBody>
      </p:sp>
    </p:spTree>
    <p:extLst>
      <p:ext uri="{BB962C8B-B14F-4D97-AF65-F5344CB8AC3E}">
        <p14:creationId xmlns:p14="http://schemas.microsoft.com/office/powerpoint/2010/main" val="3391162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7" y="448056"/>
            <a:ext cx="11000233" cy="640080"/>
          </a:xfrm>
        </p:spPr>
        <p:txBody>
          <a:bodyPr>
            <a:normAutofit/>
          </a:bodyPr>
          <a:lstStyle/>
          <a:p>
            <a:pPr lvl="0"/>
            <a:r>
              <a:rPr lang="en-US" sz="3200" b="1" dirty="0">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Value Proposition</a:t>
            </a:r>
          </a:p>
        </p:txBody>
      </p:sp>
      <p:pic>
        <p:nvPicPr>
          <p:cNvPr id="9" name="Picture 8" descr="Marker showing who is working on a slid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6963" y="1650535"/>
            <a:ext cx="3841692" cy="2816962"/>
          </a:xfrm>
          <a:prstGeom prst="rect">
            <a:avLst/>
          </a:prstGeom>
        </p:spPr>
      </p:pic>
      <p:sp>
        <p:nvSpPr>
          <p:cNvPr id="3" name="Content Placeholder 4">
            <a:extLst>
              <a:ext uri="{FF2B5EF4-FFF2-40B4-BE49-F238E27FC236}">
                <a16:creationId xmlns:a16="http://schemas.microsoft.com/office/drawing/2014/main" id="{66B8CCA4-33E9-A62D-B424-DAB2CF61B343}"/>
              </a:ext>
            </a:extLst>
          </p:cNvPr>
          <p:cNvSpPr txBox="1">
            <a:spLocks/>
          </p:cNvSpPr>
          <p:nvPr/>
        </p:nvSpPr>
        <p:spPr>
          <a:xfrm>
            <a:off x="541608" y="1431010"/>
            <a:ext cx="7021785" cy="4790886"/>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spcAft>
                <a:spcPts val="600"/>
              </a:spcAft>
            </a:pPr>
            <a:r>
              <a:rPr lang="en-US" sz="2400" dirty="0">
                <a:solidFill>
                  <a:prstClr val="black">
                    <a:lumMod val="75000"/>
                    <a:lumOff val="25000"/>
                  </a:prstClr>
                </a:solidFill>
                <a:latin typeface="Perpetua" panose="02020502060401020303" pitchFamily="18" charset="0"/>
                <a:cs typeface="Aharoni" panose="02010803020104030203" pitchFamily="2" charset="-79"/>
              </a:rPr>
              <a:t>At the core of the Business Model Canvas lies the value proposition, which encapsulates the unique solution a business offers to address the needs or challenges of a specific customer segment. Whether it’s a product or service, the value proposition should distinguish itself from competitors by being innovative, disruptive, or offering distinctive features. These propositions can be quantitatively defined by factors like price and speed of service, or qualitatively by aspects such as customer experience and design. Crafting a compelling value proposition is essential for attracting and retaining customers, as it communicates the benefits and advantages that set a business apart in the market landscape.</a:t>
            </a:r>
          </a:p>
        </p:txBody>
      </p:sp>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b="1" dirty="0">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Channels (Customer Channels)</a:t>
            </a:r>
          </a:p>
        </p:txBody>
      </p:sp>
      <p:sp>
        <p:nvSpPr>
          <p:cNvPr id="25" name="Text Box 16" descr="Select me"/>
          <p:cNvSpPr txBox="1"/>
          <p:nvPr/>
        </p:nvSpPr>
        <p:spPr>
          <a:xfrm rot="21077122">
            <a:off x="6043297" y="1772253"/>
            <a:ext cx="1334770" cy="435610"/>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200"/>
              </a:spcAft>
              <a:tabLst>
                <a:tab pos="4931410" algn="l"/>
              </a:tabLst>
            </a:pPr>
            <a:r>
              <a:rPr lang="en-US" sz="1200" b="1" kern="1000" spc="100" dirty="0">
                <a:ln>
                  <a:noFill/>
                </a:ln>
                <a:solidFill>
                  <a:srgbClr val="D24726"/>
                </a:solidFill>
                <a:effectLst/>
                <a:latin typeface="Segoe UI Semibold" panose="020B0702040204020203" pitchFamily="34" charset="0"/>
                <a:ea typeface="SimHei" panose="02010609060101010101" pitchFamily="49" charset="-122"/>
                <a:cs typeface="Times New Roman" panose="02020603050405020304" pitchFamily="18" charset="0"/>
              </a:rPr>
              <a:t>SELECT ME</a:t>
            </a:r>
            <a:endParaRPr lang="en-US" sz="1200" b="1" kern="1400" dirty="0">
              <a:solidFill>
                <a:srgbClr val="D24726"/>
              </a:solidFill>
              <a:effectLst/>
              <a:latin typeface="Segoe UI Light" panose="020B0502040204020203" pitchFamily="34" charset="0"/>
              <a:ea typeface="SimHei" panose="02010609060101010101" pitchFamily="49" charset="-122"/>
              <a:cs typeface="Times New Roman" panose="02020603050405020304" pitchFamily="18" charset="0"/>
            </a:endParaRPr>
          </a:p>
        </p:txBody>
      </p:sp>
      <p:pic>
        <p:nvPicPr>
          <p:cNvPr id="7" name="Picture 6" descr="Animation tab showing zoom op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320" y="3739574"/>
            <a:ext cx="3803904" cy="2438400"/>
          </a:xfrm>
          <a:prstGeom prst="rect">
            <a:avLst/>
          </a:prstGeom>
        </p:spPr>
      </p:pic>
      <p:pic>
        <p:nvPicPr>
          <p:cNvPr id="24" name="Picture 23">
            <a:extLst>
              <a:ext uri="{C183D7F6-B498-43B3-948B-1728B52AA6E4}">
                <adec:decorative xmlns:adec="http://schemas.microsoft.com/office/drawing/2017/decorative" val="1"/>
              </a:ext>
            </a:extLst>
          </p:cNvPr>
          <p:cNvPicPr/>
          <p:nvPr/>
        </p:nvPicPr>
        <p:blipFill>
          <a:blip r:embed="rId3" cstate="print">
            <a:extLst>
              <a:ext uri="{28A0092B-C50C-407E-A947-70E740481C1C}">
                <a14:useLocalDpi xmlns:a14="http://schemas.microsoft.com/office/drawing/2010/main" val="0"/>
              </a:ext>
            </a:extLst>
          </a:blip>
          <a:stretch>
            <a:fillRect/>
          </a:stretch>
        </p:blipFill>
        <p:spPr>
          <a:xfrm rot="3861835" flipH="1">
            <a:off x="6740574" y="1787378"/>
            <a:ext cx="851862" cy="939987"/>
          </a:xfrm>
          <a:prstGeom prst="rect">
            <a:avLst/>
          </a:prstGeom>
        </p:spPr>
      </p:pic>
      <p:pic>
        <p:nvPicPr>
          <p:cNvPr id="23" name="Picture 22" descr="Robot"/>
          <p:cNvPicPr>
            <a:picLocks noChangeAspect="1"/>
          </p:cNvPicPr>
          <p:nvPr/>
        </p:nvPicPr>
        <p:blipFill>
          <a:blip r:embed="rId4"/>
          <a:stretch>
            <a:fillRect/>
          </a:stretch>
        </p:blipFill>
        <p:spPr>
          <a:xfrm>
            <a:off x="7912741" y="1646170"/>
            <a:ext cx="2775459" cy="4531804"/>
          </a:xfrm>
          <a:prstGeom prst="rect">
            <a:avLst/>
          </a:prstGeom>
        </p:spPr>
      </p:pic>
      <p:sp>
        <p:nvSpPr>
          <p:cNvPr id="8" name="Content Placeholder 4">
            <a:extLst>
              <a:ext uri="{FF2B5EF4-FFF2-40B4-BE49-F238E27FC236}">
                <a16:creationId xmlns:a16="http://schemas.microsoft.com/office/drawing/2014/main" id="{6777E858-BEEB-294D-6188-50BAF39BF10D}"/>
              </a:ext>
            </a:extLst>
          </p:cNvPr>
          <p:cNvSpPr txBox="1">
            <a:spLocks/>
          </p:cNvSpPr>
          <p:nvPr/>
        </p:nvSpPr>
        <p:spPr>
          <a:xfrm>
            <a:off x="541608" y="1431010"/>
            <a:ext cx="7021785" cy="4790886"/>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spcAft>
                <a:spcPts val="600"/>
              </a:spcAft>
            </a:pPr>
            <a:r>
              <a:rPr lang="en-US" sz="2400" dirty="0">
                <a:solidFill>
                  <a:prstClr val="black">
                    <a:lumMod val="75000"/>
                    <a:lumOff val="25000"/>
                  </a:prstClr>
                </a:solidFill>
                <a:latin typeface="Perpetua" panose="02020502060401020303" pitchFamily="18" charset="0"/>
                <a:cs typeface="Aharoni" panose="02010803020104030203" pitchFamily="2" charset="-79"/>
              </a:rPr>
              <a:t>Effective distribution channels are essential for reaching and engaging target customers, and the BMC helps businesses identify and optimize these channels. Identifying the appropriate channels through which to reach your customers is integral to the success of your business. These channels serve as the pathways for customers to discover your value proposition and engage with your offerings. Considerations such as where your customers are located, their media consumption habits, and their online presence are essential in channel selection. For instance, channels could include social media platforms, email marketing, networking events, or traditional advertising mediums like billboards and radio. By understanding how to effectively reach your target audience, businesses can maximize their visibility and engagement, ultimately driving growth and success.</a:t>
            </a:r>
          </a:p>
        </p:txBody>
      </p:sp>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1207" y="448056"/>
            <a:ext cx="10966769" cy="640080"/>
          </a:xfrm>
        </p:spPr>
        <p:txBody>
          <a:bodyPr>
            <a:normAutofit/>
          </a:bodyPr>
          <a:lstStyle/>
          <a:p>
            <a:r>
              <a:rPr lang="en-US" sz="3200" b="1" dirty="0">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Customer Relationships</a:t>
            </a:r>
          </a:p>
        </p:txBody>
      </p:sp>
      <p:sp>
        <p:nvSpPr>
          <p:cNvPr id="2" name="Content Placeholder 4">
            <a:extLst>
              <a:ext uri="{FF2B5EF4-FFF2-40B4-BE49-F238E27FC236}">
                <a16:creationId xmlns:a16="http://schemas.microsoft.com/office/drawing/2014/main" id="{0053F2B8-1E6C-4E06-0FDF-278FAA7E2F8C}"/>
              </a:ext>
            </a:extLst>
          </p:cNvPr>
          <p:cNvSpPr txBox="1">
            <a:spLocks/>
          </p:cNvSpPr>
          <p:nvPr/>
        </p:nvSpPr>
        <p:spPr>
          <a:xfrm>
            <a:off x="541608" y="1431010"/>
            <a:ext cx="10966769" cy="4790886"/>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a:lstStyle>
          <a:p>
            <a:pPr>
              <a:spcAft>
                <a:spcPts val="600"/>
              </a:spcAft>
            </a:pPr>
            <a:r>
              <a:rPr lang="en-US" sz="2400" dirty="0">
                <a:solidFill>
                  <a:prstClr val="black">
                    <a:lumMod val="75000"/>
                    <a:lumOff val="25000"/>
                  </a:prstClr>
                </a:solidFill>
                <a:latin typeface="Perpetua" panose="02020502060401020303" pitchFamily="18" charset="0"/>
                <a:cs typeface="Aharoni" panose="02010803020104030203" pitchFamily="2" charset="-79"/>
              </a:rPr>
              <a:t>Understanding the nature of your relationship with customers is vital for shaping your business operations effectively. Customer relationships encompass various modes of interaction, from in-person meetings to online engagement. For instance, your business might engage in one-to-one interactions, utilize third-party contractors, or leverage online platforms for customer communication. Creating a User Journey Map can provide valuable insights into these interactions, highlighting touchpoints and opportunities for automation. By delineating the customer relationship landscape, businesses can refine their operations and enhance customer experiences accordingly.</a:t>
            </a:r>
          </a:p>
        </p:txBody>
      </p:sp>
    </p:spTree>
    <p:extLst>
      <p:ext uri="{BB962C8B-B14F-4D97-AF65-F5344CB8AC3E}">
        <p14:creationId xmlns:p14="http://schemas.microsoft.com/office/powerpoint/2010/main" val="2373739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Cust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108_Win32 v2" id="{08D89365-2E4C-432D-9349-8DF9B80AEEA1}" vid="{010FF314-90DF-4A21-BD0D-ADCBA34234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63EE24-83AF-4B4D-B45B-11D1ECD4364A}">
  <ds:schemaRefs>
    <ds:schemaRef ds:uri="http://schemas.microsoft.com/sharepoint/v3/contenttype/forms"/>
  </ds:schemaRefs>
</ds:datastoreItem>
</file>

<file path=customXml/itemProps2.xml><?xml version="1.0" encoding="utf-8"?>
<ds:datastoreItem xmlns:ds="http://schemas.openxmlformats.org/officeDocument/2006/customXml" ds:itemID="{5A3EE4EA-81C0-48D0-BEBD-A2EFD6B38B4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B2FC9C26-AD58-4393-99DE-F67958CF6A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{B1614C03-ACD5-40DF-83C6-9CBBB27CC668}tf10001108_win32</Template>
  <TotalTime>121</TotalTime>
  <Words>1259</Words>
  <Application>Microsoft Office PowerPoint</Application>
  <PresentationFormat>Widescreen</PresentationFormat>
  <Paragraphs>33</Paragraphs>
  <Slides>19</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Perpetua</vt:lpstr>
      <vt:lpstr>Segoe UI</vt:lpstr>
      <vt:lpstr>Segoe UI Light</vt:lpstr>
      <vt:lpstr>Segoe UI Semibold</vt:lpstr>
      <vt:lpstr>Custom</vt:lpstr>
      <vt:lpstr>BMC</vt:lpstr>
      <vt:lpstr>Business</vt:lpstr>
      <vt:lpstr>PowerPoint Presentation</vt:lpstr>
      <vt:lpstr>PowerPoint Presentation</vt:lpstr>
      <vt:lpstr>PowerPoint Presentation</vt:lpstr>
      <vt:lpstr>Customer Segments (Customer Groups)</vt:lpstr>
      <vt:lpstr>Value Proposition</vt:lpstr>
      <vt:lpstr>Channels (Customer Channels)</vt:lpstr>
      <vt:lpstr>Customer Relationships</vt:lpstr>
      <vt:lpstr>Revenue Streams (Source of Income)</vt:lpstr>
      <vt:lpstr>Key Resources</vt:lpstr>
      <vt:lpstr>Key Activities</vt:lpstr>
      <vt:lpstr>Key Partnerships (Core Partners)</vt:lpstr>
      <vt:lpstr>Cost Structure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BMC</dc:title>
  <dc:creator>Sittipat Apaisantipong [lw20sa]</dc:creator>
  <cp:keywords/>
  <cp:lastModifiedBy>Sittipat Apaisantipong [lw20sa]</cp:lastModifiedBy>
  <cp:revision>4</cp:revision>
  <dcterms:created xsi:type="dcterms:W3CDTF">2024-04-18T15:33:39Z</dcterms:created>
  <dcterms:modified xsi:type="dcterms:W3CDTF">2024-04-18T19:10:53Z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